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35" r:id="rId5"/>
  </p:sldMasterIdLst>
  <p:notesMasterIdLst>
    <p:notesMasterId r:id="rId30"/>
  </p:notesMasterIdLst>
  <p:sldIdLst>
    <p:sldId id="1418" r:id="rId6"/>
    <p:sldId id="1422" r:id="rId7"/>
    <p:sldId id="408" r:id="rId8"/>
    <p:sldId id="273" r:id="rId9"/>
    <p:sldId id="1423" r:id="rId10"/>
    <p:sldId id="1421" r:id="rId11"/>
    <p:sldId id="301" r:id="rId12"/>
    <p:sldId id="258" r:id="rId13"/>
    <p:sldId id="483" r:id="rId14"/>
    <p:sldId id="303" r:id="rId15"/>
    <p:sldId id="1424" r:id="rId16"/>
    <p:sldId id="1426" r:id="rId17"/>
    <p:sldId id="1427" r:id="rId18"/>
    <p:sldId id="1425" r:id="rId19"/>
    <p:sldId id="266" r:id="rId20"/>
    <p:sldId id="1428" r:id="rId21"/>
    <p:sldId id="1429" r:id="rId22"/>
    <p:sldId id="260" r:id="rId23"/>
    <p:sldId id="486" r:id="rId24"/>
    <p:sldId id="487" r:id="rId25"/>
    <p:sldId id="1430" r:id="rId26"/>
    <p:sldId id="1432" r:id="rId27"/>
    <p:sldId id="1433"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EEA5E2E-616A-D596-ED36-051B0A37E3FE}" name="Sophie FLANAGAN" initials="SF" userId="S::s.flanagan@arkelvinacademy.org::0eb5f9f7-3724-434c-bcfa-b16affcbd331" providerId="AD"/>
  <p188:author id="{CC399ACC-3D97-201B-3A5D-42F73D7B892A}" name="Shauna O'Brien" initials="SO" userId="S::shauna.obrien@arkonline.org::2cccf8d3-fcb4-4082-ab59-b4bd17c66c6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CFD6"/>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E1A4B0-1BF2-4445-8037-70466FBE1D9F}" v="56" dt="2024-04-13T16:20:07.2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172" autoAdjust="0"/>
    <p:restoredTop sz="84143" autoAdjust="0"/>
  </p:normalViewPr>
  <p:slideViewPr>
    <p:cSldViewPr snapToGrid="0">
      <p:cViewPr>
        <p:scale>
          <a:sx n="50" d="100"/>
          <a:sy n="50" d="100"/>
        </p:scale>
        <p:origin x="336" y="1272"/>
      </p:cViewPr>
      <p:guideLst/>
    </p:cSldViewPr>
  </p:slideViewPr>
  <p:notesTextViewPr>
    <p:cViewPr>
      <p:scale>
        <a:sx n="1" d="1"/>
        <a:sy n="1" d="1"/>
      </p:scale>
      <p:origin x="0" y="0"/>
    </p:cViewPr>
  </p:notesTextViewPr>
  <p:sorterViewPr>
    <p:cViewPr>
      <p:scale>
        <a:sx n="1" d="1"/>
        <a:sy n="1" d="1"/>
      </p:scale>
      <p:origin x="0" y="-359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EB777-76EE-6481-2FDE-A8C151C0C1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B3B096-FA47-4955-F994-92C636C635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102477-6BC1-9ADD-37CE-7A227625F823}"/>
              </a:ext>
            </a:extLst>
          </p:cNvPr>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a:extLst>
              <a:ext uri="{FF2B5EF4-FFF2-40B4-BE49-F238E27FC236}">
                <a16:creationId xmlns:a16="http://schemas.microsoft.com/office/drawing/2014/main" id="{D4DB6052-50B8-D034-4239-D9723FBFB80B}"/>
              </a:ext>
            </a:extLst>
          </p:cNvPr>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0706284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C5F70-F64D-ACF4-1D73-96C2267154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A75BB-02DD-B3F6-9136-1A65C206C3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C4D17-FA8C-8FAB-2C6E-D80A8949A4F7}"/>
              </a:ext>
            </a:extLst>
          </p:cNvPr>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a:extLst>
              <a:ext uri="{FF2B5EF4-FFF2-40B4-BE49-F238E27FC236}">
                <a16:creationId xmlns:a16="http://schemas.microsoft.com/office/drawing/2014/main" id="{D8D9C314-5A9F-3C9C-2623-99480BDE69E0}"/>
              </a:ext>
            </a:extLst>
          </p:cNvPr>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683951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235B21-A35D-4831-4588-15D654C1B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93142-8308-9DEF-196E-383F306663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21BD0A-DBA1-7D25-E4B8-9E014C217979}"/>
              </a:ext>
            </a:extLst>
          </p:cNvPr>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a:extLst>
              <a:ext uri="{FF2B5EF4-FFF2-40B4-BE49-F238E27FC236}">
                <a16:creationId xmlns:a16="http://schemas.microsoft.com/office/drawing/2014/main" id="{21182594-DF44-8CEF-E474-6B3D838408E5}"/>
              </a:ext>
            </a:extLst>
          </p:cNvPr>
          <p:cNvSpPr>
            <a:spLocks noGrp="1"/>
          </p:cNvSpPr>
          <p:nvPr>
            <p:ph type="sldNum" sz="quarter" idx="5"/>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111260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endParaRPr lang="en-GB"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9E383D-D3DF-6A21-1B2A-C10161256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39E84-7ECD-C98E-772F-0CFF1B79FA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0E8ADF-C3D5-0218-8C5B-2D0A13739BF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endParaRPr lang="en-GB" dirty="0"/>
          </a:p>
          <a:p>
            <a:endParaRPr lang="en-GB" dirty="0"/>
          </a:p>
        </p:txBody>
      </p:sp>
      <p:sp>
        <p:nvSpPr>
          <p:cNvPr id="4" name="Slide Number Placeholder 3">
            <a:extLst>
              <a:ext uri="{FF2B5EF4-FFF2-40B4-BE49-F238E27FC236}">
                <a16:creationId xmlns:a16="http://schemas.microsoft.com/office/drawing/2014/main" id="{EA17B4D5-183C-84EA-B143-B19DDE2B5C21}"/>
              </a:ext>
            </a:extLst>
          </p:cNvPr>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456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972B4-6167-BC83-8112-4EC6095148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3AE92-9668-AF19-6380-DFD6613F34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6DEE7C-9045-DA30-2187-E3FA59A58C3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endParaRPr lang="en-GB" dirty="0"/>
          </a:p>
          <a:p>
            <a:endParaRPr lang="en-GB" dirty="0"/>
          </a:p>
        </p:txBody>
      </p:sp>
      <p:sp>
        <p:nvSpPr>
          <p:cNvPr id="4" name="Slide Number Placeholder 3">
            <a:extLst>
              <a:ext uri="{FF2B5EF4-FFF2-40B4-BE49-F238E27FC236}">
                <a16:creationId xmlns:a16="http://schemas.microsoft.com/office/drawing/2014/main" id="{3C101926-76C9-C7E6-F685-3BC2644676F9}"/>
              </a:ext>
            </a:extLst>
          </p:cNvPr>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4075653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a:t>
            </a:r>
            <a:r>
              <a:rPr lang="en-GB" dirty="0"/>
              <a:t>: Modelling</a:t>
            </a:r>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637934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a:t>
            </a:r>
            <a:r>
              <a:rPr lang="en-GB" dirty="0"/>
              <a:t>: Modelling</a:t>
            </a:r>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212499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a:t>
            </a:r>
            <a:r>
              <a:rPr lang="en-GB" dirty="0"/>
              <a:t>: Modelling</a:t>
            </a:r>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3394462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A8852-A248-ABDB-3419-046F864864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A13641-A303-4651-8E89-8A0F92D3C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0A3E09-E5C3-ABAE-422E-3126F45F3210}"/>
              </a:ext>
            </a:extLst>
          </p:cNvPr>
          <p:cNvSpPr>
            <a:spLocks noGrp="1"/>
          </p:cNvSpPr>
          <p:nvPr>
            <p:ph type="body" idx="1"/>
          </p:nvPr>
        </p:nvSpPr>
        <p:spPr/>
        <p:txBody>
          <a:bodyPr/>
          <a:lstStyle/>
          <a:p>
            <a:r>
              <a:rPr lang="en-GB" b="1" dirty="0"/>
              <a:t>Exposition type</a:t>
            </a:r>
            <a:r>
              <a:rPr lang="en-GB" dirty="0"/>
              <a:t>: Modelling</a:t>
            </a:r>
          </a:p>
        </p:txBody>
      </p:sp>
      <p:sp>
        <p:nvSpPr>
          <p:cNvPr id="4" name="Slide Number Placeholder 3">
            <a:extLst>
              <a:ext uri="{FF2B5EF4-FFF2-40B4-BE49-F238E27FC236}">
                <a16:creationId xmlns:a16="http://schemas.microsoft.com/office/drawing/2014/main" id="{2772F607-9B41-B6A1-42BA-31BCD36836F2}"/>
              </a:ext>
            </a:extLst>
          </p:cNvPr>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900807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9140F-6C1D-97A9-833B-7A4C6DE9C0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2ECC12-9E45-3DBD-DB07-79190DEBE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54A77-C511-850B-2A0A-92430EC6206E}"/>
              </a:ext>
            </a:extLst>
          </p:cNvPr>
          <p:cNvSpPr>
            <a:spLocks noGrp="1"/>
          </p:cNvSpPr>
          <p:nvPr>
            <p:ph type="body" idx="1"/>
          </p:nvPr>
        </p:nvSpPr>
        <p:spPr/>
        <p:txBody>
          <a:bodyPr/>
          <a:lstStyle/>
          <a:p>
            <a:r>
              <a:rPr lang="en-GB" b="1" dirty="0"/>
              <a:t>Exposition type</a:t>
            </a:r>
            <a:r>
              <a:rPr lang="en-GB" dirty="0"/>
              <a:t>: Modelling</a:t>
            </a:r>
          </a:p>
        </p:txBody>
      </p:sp>
      <p:sp>
        <p:nvSpPr>
          <p:cNvPr id="4" name="Slide Number Placeholder 3">
            <a:extLst>
              <a:ext uri="{FF2B5EF4-FFF2-40B4-BE49-F238E27FC236}">
                <a16:creationId xmlns:a16="http://schemas.microsoft.com/office/drawing/2014/main" id="{97D63AEE-068C-9468-1E70-707EA8D72666}"/>
              </a:ext>
            </a:extLst>
          </p:cNvPr>
          <p:cNvSpPr>
            <a:spLocks noGrp="1"/>
          </p:cNvSpPr>
          <p:nvPr>
            <p:ph type="sldNum" sz="quarter" idx="5"/>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37088028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0DBD8-9E6B-6ECB-47BB-53CF014266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FEEDB7-145E-D4B6-1106-79230ED819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F89511-8BD6-4330-7555-7B464895AE43}"/>
              </a:ext>
            </a:extLst>
          </p:cNvPr>
          <p:cNvSpPr>
            <a:spLocks noGrp="1"/>
          </p:cNvSpPr>
          <p:nvPr>
            <p:ph type="body" idx="1"/>
          </p:nvPr>
        </p:nvSpPr>
        <p:spPr/>
        <p:txBody>
          <a:bodyPr/>
          <a:lstStyle/>
          <a:p>
            <a:r>
              <a:rPr lang="en-GB" b="1" dirty="0"/>
              <a:t>Exposition type</a:t>
            </a:r>
            <a:r>
              <a:rPr lang="en-GB" dirty="0"/>
              <a:t>: Modelling</a:t>
            </a:r>
          </a:p>
        </p:txBody>
      </p:sp>
      <p:sp>
        <p:nvSpPr>
          <p:cNvPr id="4" name="Slide Number Placeholder 3">
            <a:extLst>
              <a:ext uri="{FF2B5EF4-FFF2-40B4-BE49-F238E27FC236}">
                <a16:creationId xmlns:a16="http://schemas.microsoft.com/office/drawing/2014/main" id="{D225987E-9F90-89CE-17AB-B2B96F537F60}"/>
              </a:ext>
            </a:extLst>
          </p:cNvPr>
          <p:cNvSpPr>
            <a:spLocks noGrp="1"/>
          </p:cNvSpPr>
          <p:nvPr>
            <p:ph type="sldNum" sz="quarter" idx="5"/>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209414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Q1. Answer: A</a:t>
            </a:r>
          </a:p>
          <a:p>
            <a:r>
              <a:rPr lang="en-GB" b="0" baseline="0" dirty="0"/>
              <a:t>If students answer B, it suggests that they have added together the relative atomic masses of nitrogen and hydrogen, but has not taken into account the abundance of these is in the formula. </a:t>
            </a:r>
            <a:r>
              <a:rPr lang="en-GB" b="0" i="1" baseline="0" dirty="0"/>
              <a:t>To fix-it, model how to work out the answer, and then ask students to calculate the relative formula mass for a list of other compounds. </a:t>
            </a:r>
            <a:r>
              <a:rPr lang="en-GB" b="0" baseline="0" dirty="0"/>
              <a:t>If students answer C, it suggests that they have taken the subscript ‘3’ to refer to both the nitrogen and hydrogen within the formula, instead of just the hydrogen. </a:t>
            </a:r>
            <a:r>
              <a:rPr lang="en-GB" b="0" i="1" baseline="0" dirty="0"/>
              <a:t>To fix-it, explain what the subscript refers to, and then ask students to list the numbers of atoms of different elements and their names in a variety of compounds.</a:t>
            </a:r>
          </a:p>
          <a:p>
            <a:r>
              <a:rPr lang="en-GB" b="1" baseline="0" dirty="0"/>
              <a:t>Q2. Answer: B</a:t>
            </a:r>
          </a:p>
          <a:p>
            <a:r>
              <a:rPr lang="en-GB" b="0" baseline="0" dirty="0"/>
              <a:t>If students answer A, it suggests that they have taken the subscript 3 to refer to the whole compound, and has multiplied the 2 irons by 3, as well as taking into account the three oxygens. </a:t>
            </a:r>
            <a:r>
              <a:rPr lang="en-GB" b="0" i="1" baseline="0" dirty="0"/>
              <a:t>To fix-it, the students should practice taking different compounds and stating the number of each type of atoms in them.</a:t>
            </a:r>
          </a:p>
          <a:p>
            <a:r>
              <a:rPr lang="en-GB" b="0" i="0" baseline="0" dirty="0"/>
              <a:t>If students answer C, it suggests that they have used the atomic numbers on the Periodic table instead of the mass numbers, however the method for calculation is correct. </a:t>
            </a:r>
            <a:r>
              <a:rPr lang="en-GB" b="0" i="1" baseline="0" dirty="0"/>
              <a:t>To fix-it, model for students how to correctly choose the mass numbers from the Periodic Table (the larger number, not the top/bottom), and then give students some more example calculations to practice using these.</a:t>
            </a:r>
            <a:endParaRPr lang="en-GB" b="0" i="0" baseline="0" dirty="0"/>
          </a:p>
          <a:p>
            <a:r>
              <a:rPr lang="en-GB" b="1" baseline="0" dirty="0"/>
              <a:t>Q3. Answer: B</a:t>
            </a:r>
          </a:p>
          <a:p>
            <a:r>
              <a:rPr lang="en-GB" b="0" baseline="0" dirty="0"/>
              <a:t>If students answer A or C, suggests that students are unsure of the term relative formula mass, and may be confused between various related terms: atom, element, compound, proton, electron, relative atomic mass. </a:t>
            </a:r>
            <a:r>
              <a:rPr lang="en-GB" b="0" i="1" baseline="0" dirty="0"/>
              <a:t>To fix-it, ask students to put these words into sentences, and to define each one. Once students are clear on the terminology, reteach the definition of relative atomic and relative formula mass.</a:t>
            </a:r>
            <a:endParaRPr lang="en-GB" b="0" i="1" dirty="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6ABE-10A3-B7C9-E595-0F1D5F2E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6A93B-C14B-DFBE-43AF-7FAF3D57A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6C7B6-2F40-0444-AD00-E7E2C0C4F21C}"/>
              </a:ext>
            </a:extLst>
          </p:cNvPr>
          <p:cNvSpPr>
            <a:spLocks noGrp="1"/>
          </p:cNvSpPr>
          <p:nvPr>
            <p:ph type="body" idx="1"/>
          </p:nvPr>
        </p:nvSpPr>
        <p:spPr/>
        <p:txBody>
          <a:bodyPr/>
          <a:lstStyle/>
          <a:p>
            <a:pPr defTabSz="1772107">
              <a:defRPr/>
            </a:pPr>
            <a:endParaRPr lang="en-US" dirty="0"/>
          </a:p>
        </p:txBody>
      </p:sp>
      <p:sp>
        <p:nvSpPr>
          <p:cNvPr id="4" name="Slide Number Placeholder 3">
            <a:extLst>
              <a:ext uri="{FF2B5EF4-FFF2-40B4-BE49-F238E27FC236}">
                <a16:creationId xmlns:a16="http://schemas.microsoft.com/office/drawing/2014/main" id="{A2C51C87-BCC6-9CC5-39CD-116B09C2B688}"/>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375006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43626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a:defRPr/>
            </a:pPr>
            <a:endParaRPr lang="en-GB" dirty="0"/>
          </a:p>
          <a:p>
            <a:pPr>
              <a:defRPr/>
            </a:pPr>
            <a:r>
              <a:rPr lang="en-GB" b="1" dirty="0"/>
              <a:t>Suggested script:</a:t>
            </a:r>
          </a:p>
          <a:p>
            <a:pPr>
              <a:defRPr/>
            </a:pPr>
            <a:r>
              <a:rPr lang="en-GB" dirty="0"/>
              <a:t>Atoms are so small</a:t>
            </a:r>
            <a:r>
              <a:rPr lang="en-GB" i="1" dirty="0"/>
              <a:t>, what would happen if I tried to find the mass of an atom using this balance? </a:t>
            </a:r>
            <a:r>
              <a:rPr lang="en-GB" b="1" i="0" dirty="0"/>
              <a:t>Show a regular balance you use in the lab. </a:t>
            </a:r>
            <a:r>
              <a:rPr lang="en-GB" b="1" i="1" dirty="0"/>
              <a:t>The reading would come up as zero.</a:t>
            </a:r>
          </a:p>
          <a:p>
            <a:pPr>
              <a:defRPr/>
            </a:pPr>
            <a:r>
              <a:rPr lang="en-GB" b="0" i="0" dirty="0"/>
              <a:t>So, when we want to be able to </a:t>
            </a:r>
            <a:r>
              <a:rPr lang="en-GB" b="0" i="0" u="none" dirty="0"/>
              <a:t>talk about the mass of atoms, it’s not very useful to use grams, or kilograms.</a:t>
            </a:r>
          </a:p>
          <a:p>
            <a:pPr>
              <a:defRPr/>
            </a:pPr>
            <a:r>
              <a:rPr lang="en-GB" b="0" i="0" u="none" dirty="0"/>
              <a:t>One carbon atom for example, would have a mass of 0.0000000000000000000000001994 g! (That’s 23 zeros). Imagine having to write numbers like that out every time we wanted to do a calculation with atoms!</a:t>
            </a:r>
          </a:p>
          <a:p>
            <a:pPr>
              <a:defRPr/>
            </a:pPr>
            <a:r>
              <a:rPr lang="en-GB" b="0" i="0" u="none" dirty="0"/>
              <a:t>Instead, we can make this much more simple by using what we call </a:t>
            </a:r>
            <a:r>
              <a:rPr lang="en-GB" b="0" i="0" u="sng" dirty="0"/>
              <a:t>relative</a:t>
            </a:r>
            <a:r>
              <a:rPr lang="en-GB" b="0" i="0" u="none" dirty="0"/>
              <a:t> masses when we talk about atoms.</a:t>
            </a:r>
          </a:p>
          <a:p>
            <a:pPr>
              <a:defRPr/>
            </a:pPr>
            <a:r>
              <a:rPr lang="en-GB" b="0" i="0" u="none" dirty="0"/>
              <a:t>The word relative, in English, means compared to something else. For example I could say I’m quite tall </a:t>
            </a:r>
            <a:r>
              <a:rPr lang="en-GB" b="0" i="1" u="none" dirty="0"/>
              <a:t>relative</a:t>
            </a:r>
            <a:r>
              <a:rPr lang="en-GB" b="0" i="0" u="none" dirty="0"/>
              <a:t> to my cat. OR I could say I’m quite old </a:t>
            </a:r>
            <a:r>
              <a:rPr lang="en-GB" b="0" i="1" u="none" dirty="0"/>
              <a:t>relative</a:t>
            </a:r>
            <a:r>
              <a:rPr lang="en-GB" b="0" i="0" u="none" dirty="0"/>
              <a:t> to you. However, I’m not old at all </a:t>
            </a:r>
            <a:r>
              <a:rPr lang="en-GB" b="0" i="1" u="none" dirty="0"/>
              <a:t>relative</a:t>
            </a:r>
            <a:r>
              <a:rPr lang="en-GB" b="0" i="0" u="none" dirty="0"/>
              <a:t> to my grandmother!</a:t>
            </a:r>
          </a:p>
          <a:p>
            <a:pPr>
              <a:defRPr/>
            </a:pPr>
            <a:r>
              <a:rPr lang="en-GB" b="0" i="0" u="none" dirty="0"/>
              <a:t>When we talk about the relative atomic mass of an element, we are actually comparing the mass of the atoms in that element, to the mass of the atoms in other elements. To be really accurate, we would say we are comparing the mass of the atoms in the elements to the mass of a carbon atom.</a:t>
            </a:r>
          </a:p>
          <a:p>
            <a:pPr>
              <a:defRPr/>
            </a:pPr>
            <a:r>
              <a:rPr lang="en-GB" b="0" i="0" u="none" dirty="0"/>
              <a:t>Let’s take an example. Lithium atoms have half of the mass of nitrogen atoms. Lithium atoms have a relative atomic mass of 7, and nitrogen atoms have a relative atomic mass of 14.</a:t>
            </a:r>
          </a:p>
          <a:p>
            <a:pPr>
              <a:defRPr/>
            </a:pPr>
            <a:r>
              <a:rPr lang="en-GB" b="0" i="1" u="none" dirty="0"/>
              <a:t>Where do you think we might find out what the mass of each type of atom is? </a:t>
            </a:r>
            <a:r>
              <a:rPr lang="en-GB" b="1" i="1" u="none" dirty="0"/>
              <a:t>The Periodic Table.</a:t>
            </a:r>
          </a:p>
          <a:p>
            <a:pPr>
              <a:defRPr/>
            </a:pPr>
            <a:r>
              <a:rPr lang="en-GB" b="0" i="0" u="none" dirty="0"/>
              <a:t>I mentioned just now that the relative atomic mass of a lithium atom is 7. </a:t>
            </a:r>
            <a:r>
              <a:rPr lang="en-GB" b="0" i="1" u="none" dirty="0"/>
              <a:t>See if you can use your Periodic Table to locate that information. </a:t>
            </a:r>
            <a:r>
              <a:rPr lang="en-GB" b="1" i="0" u="none" dirty="0"/>
              <a:t>Give students time to locate lithium, and its mass number.</a:t>
            </a:r>
          </a:p>
          <a:p>
            <a:pPr>
              <a:defRPr/>
            </a:pPr>
            <a:r>
              <a:rPr lang="en-GB" b="0" i="0" u="none" dirty="0"/>
              <a:t>The relative atomic mass of any element can be located on the Periodic Table. It will always be the </a:t>
            </a:r>
            <a:r>
              <a:rPr lang="en-GB" b="0" i="0" u="sng" dirty="0"/>
              <a:t>bigger</a:t>
            </a:r>
            <a:r>
              <a:rPr lang="en-GB" b="0" i="0" u="none" dirty="0"/>
              <a:t> number next to that element.</a:t>
            </a:r>
          </a:p>
          <a:p>
            <a:pPr>
              <a:defRPr/>
            </a:pPr>
            <a:r>
              <a:rPr lang="en-GB" b="1" i="0" u="none" dirty="0"/>
              <a:t>Take some time to spot check that all students can find the relative atomic mass of an element by asking students to find it for an element and then write down the answer on a mini whiteboard and holding up. Repeat this exercise until all students are able to do this.</a:t>
            </a:r>
          </a:p>
          <a:p>
            <a:pPr>
              <a:defRPr/>
            </a:pPr>
            <a:r>
              <a:rPr lang="en-GB" dirty="0"/>
              <a:t>We can also use A</a:t>
            </a:r>
            <a:r>
              <a:rPr lang="en-GB" baseline="-25000" dirty="0"/>
              <a:t>r</a:t>
            </a:r>
            <a:r>
              <a:rPr lang="en-GB" baseline="0" dirty="0"/>
              <a:t> to mean relative atomic mass. </a:t>
            </a:r>
            <a:r>
              <a:rPr lang="en-GB" b="1" baseline="0" dirty="0"/>
              <a:t>Dual code this on the board. </a:t>
            </a:r>
          </a:p>
          <a:p>
            <a:pPr>
              <a:defRPr/>
            </a:pPr>
            <a:r>
              <a:rPr lang="en-GB" b="0" baseline="0" dirty="0"/>
              <a:t>A</a:t>
            </a:r>
            <a:r>
              <a:rPr lang="en-GB" b="0" baseline="-25000" dirty="0"/>
              <a:t>r</a:t>
            </a:r>
            <a:r>
              <a:rPr lang="en-GB" b="0" baseline="0" dirty="0"/>
              <a:t> means exactly the same as relative atomic mass. The r is a subscript. </a:t>
            </a:r>
            <a:r>
              <a:rPr lang="en-GB" b="0" i="1" baseline="0" dirty="0"/>
              <a:t>Can you remember what subscript means? It means the r is slightly lower down that the other letter.</a:t>
            </a:r>
          </a:p>
          <a:p>
            <a:pPr>
              <a:defRPr/>
            </a:pPr>
            <a:r>
              <a:rPr lang="en-GB" b="0" i="0" baseline="0" dirty="0"/>
              <a:t>Let’s make a link back to the previous chemistry unit we studied here. We’re talking about the mass of atoms. </a:t>
            </a:r>
            <a:r>
              <a:rPr lang="en-GB" b="0" i="1" baseline="0" dirty="0"/>
              <a:t>Where in the atom is most of this mass located? </a:t>
            </a:r>
            <a:r>
              <a:rPr lang="en-GB" b="1" i="0" baseline="0" dirty="0"/>
              <a:t>The nucleus.</a:t>
            </a:r>
          </a:p>
          <a:p>
            <a:pPr>
              <a:defRPr/>
            </a:pPr>
            <a:r>
              <a:rPr lang="en-GB" b="0" i="1" baseline="0" dirty="0"/>
              <a:t>Why is this? </a:t>
            </a:r>
            <a:r>
              <a:rPr lang="en-GB" b="1" i="1" baseline="0" dirty="0"/>
              <a:t>Because the nucleus is where the protons and neutrons are located, and each of these have a relative mass of 1. The electrons are orbiting the nucleus and these have a mass of almost zero.</a:t>
            </a:r>
            <a:endParaRPr lang="en-GB" b="0" i="1" dirty="0"/>
          </a:p>
          <a:p>
            <a:pPr>
              <a:defRPr/>
            </a:pPr>
            <a:endParaRPr lang="en-GB" dirty="0"/>
          </a:p>
          <a:p>
            <a:pPr>
              <a:defRPr/>
            </a:pPr>
            <a:r>
              <a:rPr lang="en-GB" b="1" baseline="0" dirty="0"/>
              <a:t>Teacher guidance:</a:t>
            </a:r>
          </a:p>
          <a:p>
            <a:pPr>
              <a:defRPr/>
            </a:pPr>
            <a:r>
              <a:rPr lang="en-GB" baseline="0" dirty="0"/>
              <a:t>Relative </a:t>
            </a:r>
            <a:r>
              <a:rPr lang="en-GB" b="1" baseline="0" dirty="0"/>
              <a:t>molecular</a:t>
            </a:r>
            <a:r>
              <a:rPr lang="en-GB" baseline="0" dirty="0"/>
              <a:t> mass has the same symbol (Mr) but only applies to substances with </a:t>
            </a:r>
            <a:r>
              <a:rPr lang="en-GB" b="1" baseline="0" dirty="0"/>
              <a:t>covalent bonds</a:t>
            </a:r>
            <a:r>
              <a:rPr lang="en-GB" baseline="0" dirty="0"/>
              <a:t>. Relative formula mass includes everything. So it is recommended to </a:t>
            </a:r>
            <a:r>
              <a:rPr lang="en-GB" b="1" u="sng" baseline="0" dirty="0"/>
              <a:t>ONLY</a:t>
            </a:r>
            <a:r>
              <a:rPr lang="en-GB" baseline="0" dirty="0"/>
              <a:t> use RFM not RMM. For more information take a look at https://www.chemguideforcie.co.uk/section1/learninga.html</a:t>
            </a:r>
            <a:r>
              <a:rPr lang="en-GB" dirty="0"/>
              <a:t> </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Teacher guidance:</a:t>
            </a:r>
          </a:p>
          <a:p>
            <a:r>
              <a:rPr lang="en-GB" dirty="0"/>
              <a:t>Try out one or two of these with your class at first to check understanding. If the class has grasped this knowledge quickly, it may not be necessary for them to spend time completing all of the questions on this slide. Instead, spend more time on relative formula mass coming up on the next slide.</a:t>
            </a: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786790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557183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1517E-9D12-F4A1-431A-E70779938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915E4-471E-B87B-A6CB-3D3B8B537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8A3425-2EC3-62DD-2C46-269D1C8DFAA5}"/>
              </a:ext>
            </a:extLst>
          </p:cNvPr>
          <p:cNvSpPr>
            <a:spLocks noGrp="1"/>
          </p:cNvSpPr>
          <p:nvPr>
            <p:ph type="body" idx="1"/>
          </p:nvPr>
        </p:nvSpPr>
        <p:spPr/>
        <p:txBody>
          <a:bodyPr/>
          <a:lstStyle/>
          <a:p>
            <a:r>
              <a:rPr lang="en-US" dirty="0"/>
              <a:t>To accompany this slide, the teacher could make some examples of molecules using molymods and ask students to calculate the RFM of each. This will allow students to see what the calculation actually means.</a:t>
            </a:r>
          </a:p>
        </p:txBody>
      </p:sp>
      <p:sp>
        <p:nvSpPr>
          <p:cNvPr id="4" name="Slide Number Placeholder 3">
            <a:extLst>
              <a:ext uri="{FF2B5EF4-FFF2-40B4-BE49-F238E27FC236}">
                <a16:creationId xmlns:a16="http://schemas.microsoft.com/office/drawing/2014/main" id="{FB20EB88-E389-FC09-1AC4-A5988FF9DE5B}"/>
              </a:ext>
            </a:extLst>
          </p:cNvPr>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443044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61952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4793467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8094264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4432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6042826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3473942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6500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32383739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1F43-039C-EA54-C5BA-FBC3A5063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5B209-8C0D-9091-B5A1-89B4B7227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38E64-4E17-3B7E-DF5F-3D3F5A34BD9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384060E-F540-FCD4-C738-1005F8773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349AD-8D71-A549-7050-C521AB2622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37636133"/>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460B-3BE5-C845-2E00-C3AFE634F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5CC13A-E7CA-6975-29DC-9695244C3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AE83D-2890-8CAF-B456-74D24FDC45E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2FB0155-7476-E6CA-F252-B99F58A08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A9A82-9543-5C47-C748-702A0BA463C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87900334"/>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5EF-AB44-A06F-3DF3-9B0E015F8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39C4F-2E1E-C3C7-9B0C-B568D91A2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FF1E2-C9D5-45F4-1264-682DC49B87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F73A343-9359-30CB-3CB7-D7745FFF926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837B7B4-C9DC-A79C-F136-C06DB4ABE0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8292756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39031397"/>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6AD9-3262-7ED7-46B2-6C497D4AC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4933D6-5984-513B-97D4-FB7ED22AEB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752426-5C55-736E-EBF6-9DC254B17EE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C47B9C4-98F8-3758-0BEF-6149EF7653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070A594-BA46-DA3C-5F1D-8FE8DF90ED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442167286"/>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0BD5-10F6-087A-3B7B-D59D400C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5B915-91B9-98F3-833E-637F74E8C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76C06B-04CB-5D33-9D56-67D4EAE6F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9756FF-B258-C5C1-D780-6C58CE69FC7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A0A61AC-9FD9-E9C4-3FAE-5ACF0E574B41}"/>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CFABC7-6C3D-083E-4D63-71A8586B6F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59077324"/>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63F3-7CD7-1490-D162-19E76281B4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6700C2-550B-8DC4-9508-CF1A8C9F2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BB830B-BFB7-A789-7729-75A5DEC2CA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B45EFC-D585-7815-B30E-04B524382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33F060-0E14-6B72-8B31-019645C2F8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A4C64-C1E5-B53E-0D95-FBBB8BF6060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3E80916B-1FCA-DCBB-C0F6-8BC2A4BA866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8C90194-212D-E8DC-E394-11FD96CAE4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2680951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11D-6978-E8D6-F9C9-EAB7BF347C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9F3D2-744C-17EE-C16C-5CDBBBB3081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32A578F-18F7-D151-E39E-78DA5EC2E42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9098CA6-4086-6031-A1D1-9DB03F7743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38076580"/>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AAA9CE-1CDE-472F-D87B-92AA2BD984D3}"/>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6A993AD5-F8D4-726F-B414-F4BDBE0E484D}"/>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DCCA5A6-6E9C-F617-9D02-D723787330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1041337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6920-FDEE-2621-0E5D-6FC48222F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769C92-B0CF-4B1C-C842-C7D1E6810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8ED20-DA05-F23D-93FD-5360C25EF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267134-7225-CCA3-1758-CD74D787675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626C1F9-1891-44E3-2665-C25607E4B7C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78A2A6A-48AF-2435-BE2D-AF8BA217B1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706782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C94F-E9F4-2096-FE72-3517062808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5CB44C-F17E-64EC-FBBC-3A7C1446F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D0EF66-CA82-FDA9-4FA4-99697400B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BBEBF-A3F7-7ECA-763C-CAEC7487867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7AE724F-B8F4-4478-0891-E7B495AC107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D7E9176-DB30-9B84-5C56-ACC260BEE5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9263338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448B-889A-9A32-8686-7567A4811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58F470-7F47-18F7-CCB4-3386AB957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3F0C5-2A34-9254-7B96-91E502A4FCC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4CE447B-D13B-89BF-817F-3971E0EF7E7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4E50071-F73B-CE0D-5FFC-527C53510D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99924527"/>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914C4-4DAE-1D3A-C252-61D0AB074F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77993-67D6-B37F-3956-882FB45265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B5F-D004-AD95-61FE-57724BD2953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02EACD50-4F16-25AA-CCF3-92DF2344A22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1ED4D2A-7128-F68E-6108-70796DEDEE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4242807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706242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47551542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79891353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39473743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056359281"/>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9021861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11308433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354354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035062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16715402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8267759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06266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theme" Target="../theme/theme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740590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2" r:id="rId15"/>
    <p:sldLayoutId id="2147483713" r:id="rId16"/>
    <p:sldLayoutId id="2147483714"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ED168-56FD-3FBC-10C5-AA5DEB9F0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E3675-50F4-1241-5346-FA4584247E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00499-193C-4F4C-619A-7E89ED8E06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21DA8BEC-77BF-2800-544C-D1996EE2B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1215B4-4255-791C-C851-B78B05971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45655645"/>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9" r:id="rId13"/>
    <p:sldLayoutId id="2147483750" r:id="rId14"/>
    <p:sldLayoutId id="2147483752" r:id="rId15"/>
    <p:sldLayoutId id="2147483753" r:id="rId16"/>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0.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F07F0-3611-B44F-9301-3986DB231522}"/>
              </a:ext>
            </a:extLst>
          </p:cNvPr>
          <p:cNvSpPr>
            <a:spLocks noGrp="1"/>
          </p:cNvSpPr>
          <p:nvPr>
            <p:ph type="title"/>
          </p:nvPr>
        </p:nvSpPr>
        <p:spPr/>
        <p:txBody>
          <a:bodyPr/>
          <a:lstStyle/>
          <a:p>
            <a:r>
              <a:rPr lang="en-US" dirty="0">
                <a:latin typeface="Century Gothic" panose="020B0502020202020204" pitchFamily="34" charset="0"/>
              </a:rPr>
              <a:t>Relative </a:t>
            </a:r>
            <a:r>
              <a:rPr lang="en-US" u="sng" dirty="0">
                <a:latin typeface="Century Gothic" panose="020B0502020202020204" pitchFamily="34" charset="0"/>
              </a:rPr>
              <a:t>Formula</a:t>
            </a:r>
            <a:r>
              <a:rPr lang="en-US" dirty="0">
                <a:latin typeface="Century Gothic" panose="020B0502020202020204" pitchFamily="34" charset="0"/>
              </a:rPr>
              <a:t> Mass</a:t>
            </a:r>
          </a:p>
        </p:txBody>
      </p:sp>
      <p:sp>
        <p:nvSpPr>
          <p:cNvPr id="3" name="Rectangle 2">
            <a:extLst>
              <a:ext uri="{FF2B5EF4-FFF2-40B4-BE49-F238E27FC236}">
                <a16:creationId xmlns:a16="http://schemas.microsoft.com/office/drawing/2014/main" id="{270F830C-2D34-C54C-A2E3-3E495DDF2258}"/>
              </a:ext>
            </a:extLst>
          </p:cNvPr>
          <p:cNvSpPr/>
          <p:nvPr/>
        </p:nvSpPr>
        <p:spPr>
          <a:xfrm>
            <a:off x="594808" y="1043205"/>
            <a:ext cx="10749183" cy="3416320"/>
          </a:xfrm>
          <a:prstGeom prst="rect">
            <a:avLst/>
          </a:prstGeom>
        </p:spPr>
        <p:txBody>
          <a:bodyPr wrap="square" lIns="91440" tIns="45720" rIns="91440" bIns="45720" anchor="t">
            <a:spAutoFit/>
          </a:bodyPr>
          <a:lstStyle/>
          <a:p>
            <a:r>
              <a:rPr lang="en-GB" sz="2400" dirty="0">
                <a:latin typeface="Century Gothic"/>
              </a:rPr>
              <a:t>For compounds (different elements combined together chemically) we can calculate the </a:t>
            </a:r>
            <a:r>
              <a:rPr lang="en-GB" sz="2400" b="1" dirty="0">
                <a:latin typeface="Century Gothic"/>
              </a:rPr>
              <a:t>relative formula mass</a:t>
            </a:r>
            <a:r>
              <a:rPr lang="en-GB" sz="2400" dirty="0">
                <a:latin typeface="Century Gothic"/>
              </a:rPr>
              <a:t> or </a:t>
            </a:r>
            <a:r>
              <a:rPr lang="en-GB" sz="2400" b="1" dirty="0">
                <a:latin typeface="Century Gothic"/>
              </a:rPr>
              <a:t>M</a:t>
            </a:r>
            <a:r>
              <a:rPr lang="en-GB" sz="2400" b="1" baseline="-25000" dirty="0">
                <a:latin typeface="Century Gothic"/>
              </a:rPr>
              <a:t>r</a:t>
            </a:r>
            <a:r>
              <a:rPr lang="en-GB" sz="2400" dirty="0">
                <a:latin typeface="Century Gothic"/>
              </a:rPr>
              <a:t>. </a:t>
            </a:r>
            <a:endParaRPr lang="en-GB" sz="2400" dirty="0">
              <a:latin typeface="Century Gothic" panose="020B0502020202020204" pitchFamily="34" charset="0"/>
            </a:endParaRPr>
          </a:p>
          <a:p>
            <a:endParaRPr lang="en-GB" sz="2400" b="1" dirty="0">
              <a:latin typeface="Century Gothic" panose="020B0502020202020204" pitchFamily="34" charset="0"/>
            </a:endParaRPr>
          </a:p>
          <a:p>
            <a:pPr lvl="1"/>
            <a:r>
              <a:rPr lang="en-GB" sz="2400" dirty="0">
                <a:latin typeface="Century Gothic"/>
              </a:rPr>
              <a:t>CO</a:t>
            </a:r>
            <a:r>
              <a:rPr lang="en-GB" sz="2400" baseline="-25000" dirty="0">
                <a:latin typeface="Century Gothic"/>
              </a:rPr>
              <a:t>2</a:t>
            </a:r>
            <a:r>
              <a:rPr lang="en-GB" sz="2400" dirty="0">
                <a:latin typeface="Century Gothic"/>
              </a:rPr>
              <a:t> contains 1 carbon atom and 2 oxygen atoms. </a:t>
            </a:r>
            <a:endParaRPr lang="en-GB" sz="2400" dirty="0">
              <a:latin typeface="Century Gothic" panose="020B0502020202020204" pitchFamily="34" charset="0"/>
            </a:endParaRPr>
          </a:p>
          <a:p>
            <a:pPr lvl="1"/>
            <a:r>
              <a:rPr lang="en-GB" sz="2400" dirty="0">
                <a:latin typeface="Century Gothic" panose="020B0502020202020204" pitchFamily="34" charset="0"/>
              </a:rPr>
              <a:t>A</a:t>
            </a:r>
            <a:r>
              <a:rPr lang="en-GB" sz="2400" baseline="-25000" dirty="0">
                <a:latin typeface="Century Gothic" panose="020B0502020202020204" pitchFamily="34" charset="0"/>
              </a:rPr>
              <a:t>r</a:t>
            </a:r>
            <a:r>
              <a:rPr lang="en-GB" sz="2400" dirty="0">
                <a:latin typeface="Century Gothic" panose="020B0502020202020204" pitchFamily="34" charset="0"/>
              </a:rPr>
              <a:t>: C = 12</a:t>
            </a:r>
          </a:p>
          <a:p>
            <a:pPr lvl="1"/>
            <a:r>
              <a:rPr lang="en-GB" sz="2400" dirty="0">
                <a:latin typeface="Century Gothic" panose="020B0502020202020204" pitchFamily="34" charset="0"/>
              </a:rPr>
              <a:t>	O = 16</a:t>
            </a:r>
          </a:p>
          <a:p>
            <a:pPr lvl="1"/>
            <a:endParaRPr lang="en-GB" sz="2400" b="1" dirty="0">
              <a:latin typeface="Century Gothic" panose="020B0502020202020204" pitchFamily="34" charset="0"/>
            </a:endParaRPr>
          </a:p>
          <a:p>
            <a:pPr lvl="1"/>
            <a:r>
              <a:rPr lang="en-GB" sz="2400" b="1" dirty="0">
                <a:latin typeface="Century Gothic" panose="020B0502020202020204" pitchFamily="34" charset="0"/>
              </a:rPr>
              <a:t>To calculate the M</a:t>
            </a:r>
            <a:r>
              <a:rPr lang="en-GB" sz="2400" b="1" baseline="-25000" dirty="0">
                <a:latin typeface="Century Gothic" panose="020B0502020202020204" pitchFamily="34" charset="0"/>
              </a:rPr>
              <a:t>r</a:t>
            </a:r>
            <a:r>
              <a:rPr lang="en-GB" sz="2400" b="1" dirty="0">
                <a:latin typeface="Century Gothic" panose="020B0502020202020204" pitchFamily="34" charset="0"/>
              </a:rPr>
              <a:t>:</a:t>
            </a:r>
          </a:p>
          <a:p>
            <a:pPr lvl="1"/>
            <a:r>
              <a:rPr lang="en-GB" sz="2400" b="1" dirty="0">
                <a:solidFill>
                  <a:schemeClr val="accent1"/>
                </a:solidFill>
                <a:latin typeface="Century Gothic"/>
              </a:rPr>
              <a:t>M</a:t>
            </a:r>
            <a:r>
              <a:rPr lang="en-GB" sz="2400" b="1" baseline="-25000" dirty="0">
                <a:solidFill>
                  <a:schemeClr val="accent1"/>
                </a:solidFill>
                <a:latin typeface="Century Gothic"/>
              </a:rPr>
              <a:t>r</a:t>
            </a:r>
            <a:r>
              <a:rPr lang="en-GB" sz="2400" b="1" dirty="0">
                <a:solidFill>
                  <a:schemeClr val="accent1"/>
                </a:solidFill>
                <a:latin typeface="Century Gothic"/>
              </a:rPr>
              <a:t> of CO</a:t>
            </a:r>
            <a:r>
              <a:rPr lang="en-GB" sz="2400" b="1" baseline="-25000" dirty="0">
                <a:solidFill>
                  <a:schemeClr val="accent1"/>
                </a:solidFill>
                <a:latin typeface="Century Gothic"/>
              </a:rPr>
              <a:t>2</a:t>
            </a:r>
            <a:r>
              <a:rPr lang="en-GB" sz="2400" b="1" dirty="0">
                <a:solidFill>
                  <a:schemeClr val="accent1"/>
                </a:solidFill>
                <a:latin typeface="Century Gothic"/>
              </a:rPr>
              <a:t> = 12 + (2 x 16) = 44 </a:t>
            </a:r>
          </a:p>
        </p:txBody>
      </p:sp>
      <p:sp>
        <p:nvSpPr>
          <p:cNvPr id="4" name="TextBox 3">
            <a:extLst>
              <a:ext uri="{FF2B5EF4-FFF2-40B4-BE49-F238E27FC236}">
                <a16:creationId xmlns:a16="http://schemas.microsoft.com/office/drawing/2014/main" id="{975E172E-645F-284C-AF07-9723029B88C5}"/>
              </a:ext>
            </a:extLst>
          </p:cNvPr>
          <p:cNvSpPr txBox="1"/>
          <p:nvPr/>
        </p:nvSpPr>
        <p:spPr>
          <a:xfrm>
            <a:off x="410816" y="5701605"/>
            <a:ext cx="10620000" cy="862416"/>
          </a:xfrm>
          <a:prstGeom prst="rect">
            <a:avLst/>
          </a:prstGeom>
          <a:solidFill>
            <a:schemeClr val="accent1">
              <a:lumMod val="40000"/>
              <a:lumOff val="60000"/>
            </a:schemeClr>
          </a:solidFill>
        </p:spPr>
        <p:txBody>
          <a:bodyPr wrap="square" rtlCol="0">
            <a:spAutoFit/>
          </a:bodyPr>
          <a:lstStyle/>
          <a:p>
            <a:pPr lvl="0">
              <a:lnSpc>
                <a:spcPct val="107000"/>
              </a:lnSpc>
              <a:spcAft>
                <a:spcPts val="800"/>
              </a:spcAft>
            </a:pPr>
            <a:r>
              <a:rPr lang="en-GB" sz="2400" dirty="0">
                <a:latin typeface="Century Gothic" panose="020B0502020202020204" pitchFamily="34" charset="0"/>
                <a:ea typeface="Calibri" panose="020F0502020204030204" pitchFamily="34" charset="0"/>
                <a:cs typeface="Times New Roman" panose="02020603050405020304" pitchFamily="18" charset="0"/>
              </a:rPr>
              <a:t>The </a:t>
            </a:r>
            <a:r>
              <a:rPr lang="en-GB" sz="2400" b="1" dirty="0">
                <a:latin typeface="Century Gothic" panose="020B0502020202020204" pitchFamily="34" charset="0"/>
                <a:ea typeface="Calibri" panose="020F0502020204030204" pitchFamily="34" charset="0"/>
                <a:cs typeface="Times New Roman" panose="02020603050405020304" pitchFamily="18" charset="0"/>
              </a:rPr>
              <a:t>relative formula mass</a:t>
            </a:r>
            <a:r>
              <a:rPr lang="en-GB" sz="2400" dirty="0">
                <a:latin typeface="Century Gothic" panose="020B0502020202020204" pitchFamily="34" charset="0"/>
                <a:ea typeface="Calibri" panose="020F0502020204030204" pitchFamily="34" charset="0"/>
                <a:cs typeface="Times New Roman" panose="02020603050405020304" pitchFamily="18" charset="0"/>
              </a:rPr>
              <a:t> (</a:t>
            </a:r>
            <a:r>
              <a:rPr lang="en-GB" sz="2400" b="1" dirty="0">
                <a:latin typeface="Century Gothic" panose="020B0502020202020204" pitchFamily="34" charset="0"/>
                <a:ea typeface="Calibri" panose="020F0502020204030204" pitchFamily="34" charset="0"/>
                <a:cs typeface="Times New Roman" panose="02020603050405020304" pitchFamily="18" charset="0"/>
              </a:rPr>
              <a:t>M</a:t>
            </a:r>
            <a:r>
              <a:rPr lang="en-GB" sz="2400" b="1" baseline="-25000" dirty="0">
                <a:latin typeface="Century Gothic" panose="020B0502020202020204" pitchFamily="34" charset="0"/>
                <a:ea typeface="Calibri" panose="020F0502020204030204" pitchFamily="34" charset="0"/>
                <a:cs typeface="Times New Roman" panose="02020603050405020304" pitchFamily="18" charset="0"/>
              </a:rPr>
              <a:t>r</a:t>
            </a:r>
            <a:r>
              <a:rPr lang="en-GB" sz="2400" dirty="0">
                <a:latin typeface="Century Gothic" panose="020B0502020202020204" pitchFamily="34" charset="0"/>
                <a:ea typeface="Calibri" panose="020F0502020204030204" pitchFamily="34" charset="0"/>
                <a:cs typeface="Times New Roman" panose="02020603050405020304" pitchFamily="18" charset="0"/>
              </a:rPr>
              <a:t>) is the sum of the relative atomic masses of the elements in a compound.</a:t>
            </a: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D89C3661-DDD9-350F-D57A-B013BCF7633C}"/>
              </a:ext>
            </a:extLst>
          </p:cNvPr>
          <p:cNvPicPr>
            <a:picLocks noChangeAspect="1"/>
          </p:cNvPicPr>
          <p:nvPr/>
        </p:nvPicPr>
        <p:blipFill>
          <a:blip r:embed="rId3"/>
          <a:stretch>
            <a:fillRect/>
          </a:stretch>
        </p:blipFill>
        <p:spPr>
          <a:xfrm>
            <a:off x="8011497" y="2751365"/>
            <a:ext cx="1300454" cy="1453449"/>
          </a:xfrm>
          <a:prstGeom prst="rect">
            <a:avLst/>
          </a:prstGeom>
        </p:spPr>
      </p:pic>
      <p:pic>
        <p:nvPicPr>
          <p:cNvPr id="6" name="Picture 5">
            <a:extLst>
              <a:ext uri="{FF2B5EF4-FFF2-40B4-BE49-F238E27FC236}">
                <a16:creationId xmlns:a16="http://schemas.microsoft.com/office/drawing/2014/main" id="{DBC765F7-02FB-800D-0BF4-61320ED26A27}"/>
              </a:ext>
            </a:extLst>
          </p:cNvPr>
          <p:cNvPicPr>
            <a:picLocks noChangeAspect="1"/>
          </p:cNvPicPr>
          <p:nvPr/>
        </p:nvPicPr>
        <p:blipFill>
          <a:blip r:embed="rId4"/>
          <a:stretch>
            <a:fillRect/>
          </a:stretch>
        </p:blipFill>
        <p:spPr>
          <a:xfrm>
            <a:off x="9859546" y="2655337"/>
            <a:ext cx="1300454" cy="1549477"/>
          </a:xfrm>
          <a:prstGeom prst="rect">
            <a:avLst/>
          </a:prstGeom>
        </p:spPr>
      </p:pic>
    </p:spTree>
    <p:extLst>
      <p:ext uri="{BB962C8B-B14F-4D97-AF65-F5344CB8AC3E}">
        <p14:creationId xmlns:p14="http://schemas.microsoft.com/office/powerpoint/2010/main" val="289423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fade">
                                      <p:cBhvr>
                                        <p:cTn id="30" dur="500"/>
                                        <p:tgtEl>
                                          <p:spTgt spid="3">
                                            <p:txEl>
                                              <p:pRg st="4" end="4"/>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1" nodeType="click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10949-A89B-95E6-6983-A9F7E77BFF26}"/>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28FF22E2-CC4B-8C59-C4CE-9DA30ED166FB}"/>
              </a:ext>
            </a:extLst>
          </p:cNvPr>
          <p:cNvSpPr txBox="1"/>
          <p:nvPr/>
        </p:nvSpPr>
        <p:spPr>
          <a:xfrm>
            <a:off x="1138335" y="1063690"/>
            <a:ext cx="8014995" cy="3785652"/>
          </a:xfrm>
          <a:prstGeom prst="rect">
            <a:avLst/>
          </a:prstGeom>
          <a:noFill/>
        </p:spPr>
        <p:txBody>
          <a:bodyPr wrap="square">
            <a:spAutoFit/>
          </a:bodyPr>
          <a:lstStyle/>
          <a:p>
            <a:pPr>
              <a:buNone/>
            </a:pPr>
            <a:r>
              <a:rPr lang="en-US" sz="4000" b="1" dirty="0"/>
              <a:t>Which is correct?</a:t>
            </a:r>
            <a:endParaRPr lang="en-US" sz="4000" dirty="0"/>
          </a:p>
          <a:p>
            <a:pPr lvl="1"/>
            <a:r>
              <a:rPr lang="en-US" sz="4000" dirty="0"/>
              <a:t>A. </a:t>
            </a:r>
            <a:r>
              <a:rPr lang="en-US" sz="4000" dirty="0" err="1"/>
              <a:t>Ar</a:t>
            </a:r>
            <a:r>
              <a:rPr lang="en-US" sz="4000" dirty="0"/>
              <a:t> is for compounds</a:t>
            </a:r>
            <a:br>
              <a:rPr lang="en-US" sz="4000" dirty="0"/>
            </a:br>
            <a:r>
              <a:rPr lang="en-US" sz="4000" dirty="0"/>
              <a:t>B. </a:t>
            </a:r>
            <a:r>
              <a:rPr lang="en-US" sz="4000" dirty="0" err="1"/>
              <a:t>Mr</a:t>
            </a:r>
            <a:r>
              <a:rPr lang="en-US" sz="4000" dirty="0"/>
              <a:t> is for one atom</a:t>
            </a:r>
            <a:br>
              <a:rPr lang="en-US" sz="4000" dirty="0"/>
            </a:br>
            <a:r>
              <a:rPr lang="en-US" sz="4000" dirty="0"/>
              <a:t>C. </a:t>
            </a:r>
            <a:r>
              <a:rPr lang="en-US" sz="4000" b="1" dirty="0" err="1"/>
              <a:t>Ar</a:t>
            </a:r>
            <a:r>
              <a:rPr lang="en-US" sz="4000" b="1" dirty="0"/>
              <a:t> is for one atom, </a:t>
            </a:r>
            <a:r>
              <a:rPr lang="en-US" sz="4000" b="1" dirty="0" err="1"/>
              <a:t>Mr</a:t>
            </a:r>
            <a:r>
              <a:rPr lang="en-US" sz="4000" b="1" dirty="0"/>
              <a:t> is for compounds</a:t>
            </a:r>
            <a:br>
              <a:rPr lang="en-US" sz="4000" dirty="0"/>
            </a:br>
            <a:r>
              <a:rPr lang="en-US" sz="4000" dirty="0"/>
              <a:t>D. </a:t>
            </a:r>
            <a:r>
              <a:rPr lang="en-US" sz="4000" dirty="0" err="1"/>
              <a:t>Ar</a:t>
            </a:r>
            <a:r>
              <a:rPr lang="en-US" sz="4000" dirty="0"/>
              <a:t> and </a:t>
            </a:r>
            <a:r>
              <a:rPr lang="en-US" sz="4000" dirty="0" err="1"/>
              <a:t>Mr</a:t>
            </a:r>
            <a:r>
              <a:rPr lang="en-US" sz="4000" dirty="0"/>
              <a:t> are the same</a:t>
            </a:r>
          </a:p>
        </p:txBody>
      </p:sp>
    </p:spTree>
    <p:extLst>
      <p:ext uri="{BB962C8B-B14F-4D97-AF65-F5344CB8AC3E}">
        <p14:creationId xmlns:p14="http://schemas.microsoft.com/office/powerpoint/2010/main" val="231373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F91769-E5BC-A527-9645-62666BF9D15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6812E1-F256-DF7F-A970-3A4E00D264AB}"/>
              </a:ext>
            </a:extLst>
          </p:cNvPr>
          <p:cNvSpPr txBox="1"/>
          <p:nvPr/>
        </p:nvSpPr>
        <p:spPr>
          <a:xfrm>
            <a:off x="703384" y="1090245"/>
            <a:ext cx="9355015" cy="3696846"/>
          </a:xfrm>
          <a:prstGeom prst="rect">
            <a:avLst/>
          </a:prstGeom>
          <a:noFill/>
        </p:spPr>
        <p:txBody>
          <a:bodyPr wrap="square">
            <a:spAutoFit/>
          </a:bodyPr>
          <a:lstStyle/>
          <a:p>
            <a:pPr>
              <a:lnSpc>
                <a:spcPct val="150000"/>
              </a:lnSpc>
              <a:buNone/>
            </a:pPr>
            <a:r>
              <a:rPr lang="en-US" sz="4000" b="1" dirty="0"/>
              <a:t>Thumbs up or down</a:t>
            </a:r>
            <a:r>
              <a:rPr lang="en-US" sz="4000" dirty="0"/>
              <a:t> 👍👎</a:t>
            </a:r>
          </a:p>
          <a:p>
            <a:pPr>
              <a:lnSpc>
                <a:spcPct val="150000"/>
              </a:lnSpc>
            </a:pPr>
            <a:r>
              <a:rPr lang="en-US" sz="4000" dirty="0" err="1"/>
              <a:t>Ar</a:t>
            </a:r>
            <a:r>
              <a:rPr lang="en-US" sz="4000" dirty="0"/>
              <a:t> is the mass of one atom </a:t>
            </a:r>
          </a:p>
          <a:p>
            <a:pPr>
              <a:lnSpc>
                <a:spcPct val="150000"/>
              </a:lnSpc>
            </a:pPr>
            <a:r>
              <a:rPr lang="en-US" sz="4000" dirty="0" err="1"/>
              <a:t>Mr</a:t>
            </a:r>
            <a:r>
              <a:rPr lang="en-US" sz="4000" dirty="0"/>
              <a:t> is used for elements</a:t>
            </a:r>
          </a:p>
          <a:p>
            <a:pPr>
              <a:lnSpc>
                <a:spcPct val="150000"/>
              </a:lnSpc>
            </a:pPr>
            <a:r>
              <a:rPr lang="en-US" sz="4000" dirty="0" err="1"/>
              <a:t>Mr</a:t>
            </a:r>
            <a:r>
              <a:rPr lang="en-US" sz="4000" dirty="0"/>
              <a:t> means add all the atoms </a:t>
            </a:r>
          </a:p>
        </p:txBody>
      </p:sp>
    </p:spTree>
    <p:extLst>
      <p:ext uri="{BB962C8B-B14F-4D97-AF65-F5344CB8AC3E}">
        <p14:creationId xmlns:p14="http://schemas.microsoft.com/office/powerpoint/2010/main" val="3839151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E9EB5-744B-6A6E-7877-B98FA88EBC09}"/>
            </a:ext>
          </a:extLst>
        </p:cNvPr>
        <p:cNvGrpSpPr/>
        <p:nvPr/>
      </p:nvGrpSpPr>
      <p:grpSpPr>
        <a:xfrm>
          <a:off x="0" y="0"/>
          <a:ext cx="0" cy="0"/>
          <a:chOff x="0" y="0"/>
          <a:chExt cx="0" cy="0"/>
        </a:xfrm>
      </p:grpSpPr>
      <p:pic>
        <p:nvPicPr>
          <p:cNvPr id="2" name="Picture 1" descr="Relative Formula Mass | GCSE Science | GCSE Chemistry | Get To Know Science  - YouTube">
            <a:extLst>
              <a:ext uri="{FF2B5EF4-FFF2-40B4-BE49-F238E27FC236}">
                <a16:creationId xmlns:a16="http://schemas.microsoft.com/office/drawing/2014/main" id="{A7309A26-3D5F-F0E8-7C16-9D0CD9EC2AED}"/>
              </a:ext>
            </a:extLst>
          </p:cNvPr>
          <p:cNvPicPr>
            <a:picLocks noChangeAspect="1"/>
          </p:cNvPicPr>
          <p:nvPr/>
        </p:nvPicPr>
        <p:blipFill>
          <a:blip r:embed="rId3"/>
          <a:srcRect l="-1" t="-11527" r="-9770" b="1"/>
          <a:stretch>
            <a:fillRect/>
          </a:stretch>
        </p:blipFill>
        <p:spPr>
          <a:xfrm>
            <a:off x="585181" y="-1"/>
            <a:ext cx="11612150" cy="6638544"/>
          </a:xfrm>
          <a:prstGeom prst="rect">
            <a:avLst/>
          </a:prstGeom>
        </p:spPr>
      </p:pic>
    </p:spTree>
    <p:extLst>
      <p:ext uri="{BB962C8B-B14F-4D97-AF65-F5344CB8AC3E}">
        <p14:creationId xmlns:p14="http://schemas.microsoft.com/office/powerpoint/2010/main" val="2252610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06458-3F3C-F606-6F22-8D545DF8117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760B961-9A58-941E-EB89-AE2E7FE64C80}"/>
              </a:ext>
            </a:extLst>
          </p:cNvPr>
          <p:cNvSpPr txBox="1"/>
          <p:nvPr/>
        </p:nvSpPr>
        <p:spPr>
          <a:xfrm>
            <a:off x="560106" y="2000836"/>
            <a:ext cx="10620000" cy="862416"/>
          </a:xfrm>
          <a:prstGeom prst="rect">
            <a:avLst/>
          </a:prstGeom>
          <a:solidFill>
            <a:schemeClr val="accent1">
              <a:lumMod val="40000"/>
              <a:lumOff val="60000"/>
            </a:schemeClr>
          </a:solidFill>
        </p:spPr>
        <p:txBody>
          <a:bodyPr wrap="square" rtlCol="0">
            <a:spAutoFit/>
          </a:bodyPr>
          <a:lstStyle/>
          <a:p>
            <a:pPr lvl="0">
              <a:lnSpc>
                <a:spcPct val="107000"/>
              </a:lnSpc>
              <a:spcAft>
                <a:spcPts val="800"/>
              </a:spcAft>
            </a:pPr>
            <a:r>
              <a:rPr lang="en-GB" sz="2400" dirty="0">
                <a:latin typeface="Century Gothic" panose="020B0502020202020204" pitchFamily="34" charset="0"/>
                <a:ea typeface="Calibri" panose="020F0502020204030204" pitchFamily="34" charset="0"/>
                <a:cs typeface="Times New Roman" panose="02020603050405020304" pitchFamily="18" charset="0"/>
              </a:rPr>
              <a:t>The </a:t>
            </a:r>
            <a:r>
              <a:rPr lang="en-GB" sz="2400" b="1" dirty="0">
                <a:latin typeface="Century Gothic" panose="020B0502020202020204" pitchFamily="34" charset="0"/>
                <a:ea typeface="Calibri" panose="020F0502020204030204" pitchFamily="34" charset="0"/>
                <a:cs typeface="Times New Roman" panose="02020603050405020304" pitchFamily="18" charset="0"/>
              </a:rPr>
              <a:t>relative formula mass</a:t>
            </a:r>
            <a:r>
              <a:rPr lang="en-GB" sz="2400" dirty="0">
                <a:latin typeface="Century Gothic" panose="020B0502020202020204" pitchFamily="34" charset="0"/>
                <a:ea typeface="Calibri" panose="020F0502020204030204" pitchFamily="34" charset="0"/>
                <a:cs typeface="Times New Roman" panose="02020603050405020304" pitchFamily="18" charset="0"/>
              </a:rPr>
              <a:t> (</a:t>
            </a:r>
            <a:r>
              <a:rPr lang="en-GB" sz="2400" b="1" dirty="0">
                <a:latin typeface="Century Gothic" panose="020B0502020202020204" pitchFamily="34" charset="0"/>
                <a:ea typeface="Calibri" panose="020F0502020204030204" pitchFamily="34" charset="0"/>
                <a:cs typeface="Times New Roman" panose="02020603050405020304" pitchFamily="18" charset="0"/>
              </a:rPr>
              <a:t>M</a:t>
            </a:r>
            <a:r>
              <a:rPr lang="en-GB" sz="2400" b="1" baseline="-25000" dirty="0">
                <a:latin typeface="Century Gothic" panose="020B0502020202020204" pitchFamily="34" charset="0"/>
                <a:ea typeface="Calibri" panose="020F0502020204030204" pitchFamily="34" charset="0"/>
                <a:cs typeface="Times New Roman" panose="02020603050405020304" pitchFamily="18" charset="0"/>
              </a:rPr>
              <a:t>r</a:t>
            </a:r>
            <a:r>
              <a:rPr lang="en-GB" sz="2400" dirty="0">
                <a:latin typeface="Century Gothic" panose="020B0502020202020204" pitchFamily="34" charset="0"/>
                <a:ea typeface="Calibri" panose="020F0502020204030204" pitchFamily="34" charset="0"/>
                <a:cs typeface="Times New Roman" panose="02020603050405020304" pitchFamily="18" charset="0"/>
              </a:rPr>
              <a:t>) is the _______ of the _________ _________ ___________ of the elements in a compound.</a:t>
            </a:r>
            <a:endParaRPr lang="en-GB" sz="20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CE0A9A8-EE1F-C42B-26B0-D8FBA7B8A261}"/>
              </a:ext>
            </a:extLst>
          </p:cNvPr>
          <p:cNvSpPr txBox="1"/>
          <p:nvPr/>
        </p:nvSpPr>
        <p:spPr>
          <a:xfrm>
            <a:off x="7016620" y="4425956"/>
            <a:ext cx="4896637" cy="2238113"/>
          </a:xfrm>
          <a:prstGeom prst="rect">
            <a:avLst/>
          </a:prstGeom>
          <a:solidFill>
            <a:schemeClr val="tx2">
              <a:lumMod val="10000"/>
              <a:lumOff val="90000"/>
            </a:schemeClr>
          </a:solidFill>
          <a:ln>
            <a:solidFill>
              <a:schemeClr val="accent1"/>
            </a:solidFill>
          </a:ln>
        </p:spPr>
        <p:txBody>
          <a:bodyPr wrap="square" rtlCol="0">
            <a:spAutoFit/>
          </a:bodyPr>
          <a:lstStyle/>
          <a:p>
            <a:pPr>
              <a:lnSpc>
                <a:spcPct val="150000"/>
              </a:lnSpc>
            </a:pPr>
            <a:r>
              <a:rPr lang="en-US" sz="2400" b="1" dirty="0">
                <a:latin typeface="Century Gothic" panose="020B0502020202020204" pitchFamily="34" charset="0"/>
              </a:rPr>
              <a:t>Time: </a:t>
            </a:r>
            <a:r>
              <a:rPr lang="en-US" sz="2400" dirty="0">
                <a:latin typeface="Century Gothic" panose="020B0502020202020204" pitchFamily="34" charset="0"/>
              </a:rPr>
              <a:t>45 seconds</a:t>
            </a:r>
            <a:br>
              <a:rPr lang="en-US" sz="2400" dirty="0">
                <a:latin typeface="Century Gothic" panose="020B0502020202020204" pitchFamily="34" charset="0"/>
              </a:rPr>
            </a:br>
            <a:r>
              <a:rPr lang="en-US" sz="2400" b="1" dirty="0">
                <a:latin typeface="Century Gothic" panose="020B0502020202020204" pitchFamily="34" charset="0"/>
              </a:rPr>
              <a:t>Where:</a:t>
            </a:r>
            <a:r>
              <a:rPr lang="en-US" sz="2400" dirty="0">
                <a:latin typeface="Century Gothic" panose="020B0502020202020204" pitchFamily="34" charset="0"/>
              </a:rPr>
              <a:t> In your book</a:t>
            </a:r>
            <a:br>
              <a:rPr lang="en-US" sz="2400" dirty="0">
                <a:latin typeface="Century Gothic" panose="020B0502020202020204" pitchFamily="34" charset="0"/>
              </a:rPr>
            </a:br>
            <a:r>
              <a:rPr lang="en-US" sz="2400" b="1" dirty="0">
                <a:latin typeface="Century Gothic" panose="020B0502020202020204" pitchFamily="34" charset="0"/>
              </a:rPr>
              <a:t>How:</a:t>
            </a:r>
            <a:r>
              <a:rPr lang="en-US" sz="2400" dirty="0">
                <a:latin typeface="Century Gothic" panose="020B0502020202020204" pitchFamily="34" charset="0"/>
              </a:rPr>
              <a:t> Write the full sentence and fill the blanks</a:t>
            </a:r>
          </a:p>
        </p:txBody>
      </p:sp>
      <p:sp>
        <p:nvSpPr>
          <p:cNvPr id="5" name="TextBox 4">
            <a:extLst>
              <a:ext uri="{FF2B5EF4-FFF2-40B4-BE49-F238E27FC236}">
                <a16:creationId xmlns:a16="http://schemas.microsoft.com/office/drawing/2014/main" id="{935FD937-3F6B-095F-817F-1105614A5A56}"/>
              </a:ext>
            </a:extLst>
          </p:cNvPr>
          <p:cNvSpPr txBox="1"/>
          <p:nvPr/>
        </p:nvSpPr>
        <p:spPr>
          <a:xfrm>
            <a:off x="560106" y="429040"/>
            <a:ext cx="3239990" cy="584775"/>
          </a:xfrm>
          <a:prstGeom prst="rect">
            <a:avLst/>
          </a:prstGeom>
          <a:noFill/>
        </p:spPr>
        <p:txBody>
          <a:bodyPr wrap="none" rtlCol="0">
            <a:spAutoFit/>
          </a:bodyPr>
          <a:lstStyle/>
          <a:p>
            <a:r>
              <a:rPr lang="en-US" sz="3200" b="1" dirty="0">
                <a:latin typeface="Century Gothic" panose="020B0502020202020204" pitchFamily="34" charset="0"/>
              </a:rPr>
              <a:t>Fill in the blank:</a:t>
            </a:r>
          </a:p>
        </p:txBody>
      </p:sp>
    </p:spTree>
    <p:extLst>
      <p:ext uri="{BB962C8B-B14F-4D97-AF65-F5344CB8AC3E}">
        <p14:creationId xmlns:p14="http://schemas.microsoft.com/office/powerpoint/2010/main" val="331807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48257" y="185605"/>
            <a:ext cx="11726866" cy="3785652"/>
          </a:xfrm>
          <a:prstGeom prst="rect">
            <a:avLst/>
          </a:prstGeom>
          <a:noFill/>
        </p:spPr>
        <p:txBody>
          <a:bodyPr wrap="square" rtlCol="0">
            <a:spAutoFit/>
          </a:bodyPr>
          <a:lstStyle/>
          <a:p>
            <a:r>
              <a:rPr lang="en-GB" sz="2400" b="1" dirty="0">
                <a:latin typeface="Century Gothic" panose="020B0502020202020204" pitchFamily="34" charset="0"/>
              </a:rPr>
              <a:t>Calculating the relative formula mass (M</a:t>
            </a:r>
            <a:r>
              <a:rPr lang="en-GB" sz="2400" b="1" baseline="-25000" dirty="0">
                <a:latin typeface="Century Gothic" panose="020B0502020202020204" pitchFamily="34" charset="0"/>
              </a:rPr>
              <a:t>r</a:t>
            </a:r>
            <a:r>
              <a:rPr lang="en-GB" sz="2400" b="1" dirty="0">
                <a:latin typeface="Century Gothic" panose="020B0502020202020204" pitchFamily="34" charset="0"/>
              </a:rPr>
              <a:t>)</a:t>
            </a:r>
          </a:p>
          <a:p>
            <a:endParaRPr lang="en-GB" sz="2400" b="1" dirty="0">
              <a:latin typeface="Century Gothic" panose="020B0502020202020204" pitchFamily="34" charset="0"/>
            </a:endParaRPr>
          </a:p>
          <a:p>
            <a:pPr marL="457200" indent="-457200">
              <a:buAutoNum type="arabicPeriod"/>
            </a:pPr>
            <a:r>
              <a:rPr lang="en-GB" sz="3200" dirty="0">
                <a:latin typeface="Century Gothic" panose="020B0502020202020204" pitchFamily="34" charset="0"/>
              </a:rPr>
              <a:t>Calculate the M</a:t>
            </a:r>
            <a:r>
              <a:rPr lang="en-GB" sz="3200" baseline="-25000" dirty="0">
                <a:latin typeface="Century Gothic" panose="020B0502020202020204" pitchFamily="34" charset="0"/>
              </a:rPr>
              <a:t>r </a:t>
            </a:r>
            <a:r>
              <a:rPr lang="en-GB" sz="3200" dirty="0">
                <a:latin typeface="Century Gothic" panose="020B0502020202020204" pitchFamily="34" charset="0"/>
              </a:rPr>
              <a:t>for the following compounds.</a:t>
            </a:r>
          </a:p>
          <a:p>
            <a:pPr lvl="1"/>
            <a:r>
              <a:rPr lang="en-GB" sz="3200" dirty="0">
                <a:latin typeface="Century Gothic" panose="020B0502020202020204" pitchFamily="34" charset="0"/>
              </a:rPr>
              <a:t>(A</a:t>
            </a:r>
            <a:r>
              <a:rPr lang="en-GB" sz="3200" baseline="-25000" dirty="0">
                <a:latin typeface="Century Gothic" panose="020B0502020202020204" pitchFamily="34" charset="0"/>
              </a:rPr>
              <a:t>r</a:t>
            </a:r>
            <a:r>
              <a:rPr lang="en-GB" sz="3200" dirty="0">
                <a:latin typeface="Century Gothic" panose="020B0502020202020204" pitchFamily="34" charset="0"/>
              </a:rPr>
              <a:t>: H = 1; C = 12; N = 14; O = 16; K = 39)</a:t>
            </a:r>
          </a:p>
          <a:p>
            <a:pPr marL="914400" lvl="1" indent="-457200">
              <a:buFont typeface="+mj-lt"/>
              <a:buAutoNum type="alphaLcPeriod"/>
            </a:pPr>
            <a:r>
              <a:rPr lang="en-GB" sz="3200" dirty="0">
                <a:latin typeface="Century Gothic" panose="020B0502020202020204" pitchFamily="34" charset="0"/>
              </a:rPr>
              <a:t>NH</a:t>
            </a:r>
            <a:r>
              <a:rPr lang="en-GB" sz="3200" baseline="-25000" dirty="0">
                <a:latin typeface="Century Gothic" panose="020B0502020202020204" pitchFamily="34" charset="0"/>
              </a:rPr>
              <a:t>3</a:t>
            </a:r>
          </a:p>
          <a:p>
            <a:pPr marL="914400" lvl="1" indent="-457200">
              <a:buFont typeface="+mj-lt"/>
              <a:buAutoNum type="alphaLcPeriod"/>
            </a:pPr>
            <a:r>
              <a:rPr lang="en-GB" sz="3200" dirty="0">
                <a:latin typeface="Century Gothic" panose="020B0502020202020204" pitchFamily="34" charset="0"/>
              </a:rPr>
              <a:t>O</a:t>
            </a:r>
            <a:r>
              <a:rPr lang="en-GB" sz="3200" baseline="-25000" dirty="0">
                <a:latin typeface="Century Gothic" panose="020B0502020202020204" pitchFamily="34" charset="0"/>
              </a:rPr>
              <a:t>2</a:t>
            </a:r>
          </a:p>
          <a:p>
            <a:pPr marL="914400" lvl="1" indent="-457200">
              <a:buFont typeface="+mj-lt"/>
              <a:buAutoNum type="alphaLcPeriod"/>
            </a:pPr>
            <a:r>
              <a:rPr lang="en-GB" sz="3200" dirty="0">
                <a:latin typeface="Century Gothic" panose="020B0502020202020204" pitchFamily="34" charset="0"/>
              </a:rPr>
              <a:t>H</a:t>
            </a:r>
            <a:r>
              <a:rPr lang="en-GB" sz="3200" baseline="-25000" dirty="0">
                <a:latin typeface="Century Gothic" panose="020B0502020202020204" pitchFamily="34" charset="0"/>
              </a:rPr>
              <a:t>2</a:t>
            </a:r>
            <a:r>
              <a:rPr lang="en-GB" sz="3200" dirty="0">
                <a:latin typeface="Century Gothic" panose="020B0502020202020204" pitchFamily="34" charset="0"/>
              </a:rPr>
              <a:t>O</a:t>
            </a:r>
          </a:p>
          <a:p>
            <a:pPr marL="914400" lvl="1" indent="-457200">
              <a:buFont typeface="+mj-lt"/>
              <a:buAutoNum type="alphaLcPeriod"/>
            </a:pPr>
            <a:r>
              <a:rPr lang="en-GB" sz="3200" dirty="0">
                <a:latin typeface="Century Gothic" panose="020B0502020202020204" pitchFamily="34" charset="0"/>
              </a:rPr>
              <a:t>KOH</a:t>
            </a:r>
          </a:p>
        </p:txBody>
      </p:sp>
      <p:sp>
        <p:nvSpPr>
          <p:cNvPr id="2" name="TextBox 1">
            <a:extLst>
              <a:ext uri="{FF2B5EF4-FFF2-40B4-BE49-F238E27FC236}">
                <a16:creationId xmlns:a16="http://schemas.microsoft.com/office/drawing/2014/main" id="{E8C56D4E-9053-428D-8E9B-6F740254B387}"/>
              </a:ext>
            </a:extLst>
          </p:cNvPr>
          <p:cNvSpPr txBox="1"/>
          <p:nvPr/>
        </p:nvSpPr>
        <p:spPr>
          <a:xfrm>
            <a:off x="2501241" y="1909154"/>
            <a:ext cx="6893360" cy="2062103"/>
          </a:xfrm>
          <a:prstGeom prst="rect">
            <a:avLst/>
          </a:prstGeom>
          <a:noFill/>
        </p:spPr>
        <p:txBody>
          <a:bodyPr wrap="square" rtlCol="0">
            <a:spAutoFit/>
          </a:bodyPr>
          <a:lstStyle/>
          <a:p>
            <a:r>
              <a:rPr lang="en-GB" sz="3200" b="1" dirty="0">
                <a:solidFill>
                  <a:schemeClr val="accent1"/>
                </a:solidFill>
                <a:latin typeface="Century Gothic" panose="020B0502020202020204" pitchFamily="34" charset="0"/>
              </a:rPr>
              <a:t>14 + (1 x 3) = 17</a:t>
            </a:r>
          </a:p>
          <a:p>
            <a:r>
              <a:rPr lang="en-GB" sz="3200" b="1" dirty="0">
                <a:solidFill>
                  <a:schemeClr val="accent1"/>
                </a:solidFill>
                <a:latin typeface="Century Gothic" panose="020B0502020202020204" pitchFamily="34" charset="0"/>
              </a:rPr>
              <a:t>16 x 2 = 32</a:t>
            </a:r>
          </a:p>
          <a:p>
            <a:r>
              <a:rPr lang="en-GB" sz="3200" b="1" dirty="0">
                <a:solidFill>
                  <a:schemeClr val="accent1"/>
                </a:solidFill>
                <a:latin typeface="Century Gothic" panose="020B0502020202020204" pitchFamily="34" charset="0"/>
              </a:rPr>
              <a:t>(1 x 2) + 16 = 18</a:t>
            </a:r>
          </a:p>
          <a:p>
            <a:r>
              <a:rPr lang="en-GB" sz="3200" b="1" dirty="0">
                <a:solidFill>
                  <a:schemeClr val="accent1"/>
                </a:solidFill>
                <a:latin typeface="Century Gothic" panose="020B0502020202020204" pitchFamily="34" charset="0"/>
              </a:rPr>
              <a:t>39 + 16 + 1 = 56</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73817-4733-F2D0-5ED0-FEE61F9DDD7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950080-6DAE-3377-1623-E62CB196DC25}"/>
              </a:ext>
            </a:extLst>
          </p:cNvPr>
          <p:cNvSpPr txBox="1"/>
          <p:nvPr/>
        </p:nvSpPr>
        <p:spPr>
          <a:xfrm>
            <a:off x="2052083" y="1449981"/>
            <a:ext cx="6103088" cy="3108543"/>
          </a:xfrm>
          <a:prstGeom prst="rect">
            <a:avLst/>
          </a:prstGeom>
          <a:noFill/>
        </p:spPr>
        <p:txBody>
          <a:bodyPr wrap="square">
            <a:spAutoFit/>
          </a:bodyPr>
          <a:lstStyle/>
          <a:p>
            <a:pPr>
              <a:buNone/>
            </a:pPr>
            <a:r>
              <a:rPr lang="en-US" sz="2800" dirty="0">
                <a:latin typeface="Century Gothic" panose="020B0502020202020204" pitchFamily="34" charset="0"/>
              </a:rPr>
              <a:t>How many atoms are in </a:t>
            </a:r>
            <a:r>
              <a:rPr lang="en-US" sz="2800" b="1" dirty="0">
                <a:latin typeface="Century Gothic" panose="020B0502020202020204" pitchFamily="34" charset="0"/>
              </a:rPr>
              <a:t>CO₂</a:t>
            </a:r>
            <a:r>
              <a:rPr lang="en-US" sz="2800" dirty="0">
                <a:latin typeface="Century Gothic" panose="020B0502020202020204" pitchFamily="34" charset="0"/>
              </a:rPr>
              <a:t>?</a:t>
            </a:r>
          </a:p>
          <a:p>
            <a:r>
              <a:rPr lang="en-US" sz="2800" dirty="0">
                <a:latin typeface="Century Gothic" panose="020B0502020202020204" pitchFamily="34" charset="0"/>
              </a:rPr>
              <a:t>Carbon (C) = ___</a:t>
            </a:r>
          </a:p>
          <a:p>
            <a:r>
              <a:rPr lang="en-US" sz="2800" dirty="0">
                <a:latin typeface="Century Gothic" panose="020B0502020202020204" pitchFamily="34" charset="0"/>
              </a:rPr>
              <a:t>Oxygen (O) = ___</a:t>
            </a:r>
          </a:p>
          <a:p>
            <a:endParaRPr lang="en-US" sz="2800" dirty="0">
              <a:latin typeface="Century Gothic" panose="020B0502020202020204" pitchFamily="34" charset="0"/>
            </a:endParaRPr>
          </a:p>
          <a:p>
            <a:r>
              <a:rPr lang="en-US" sz="2800" b="1" dirty="0" err="1">
                <a:latin typeface="Century Gothic" panose="020B0502020202020204" pitchFamily="34" charset="0"/>
              </a:rPr>
              <a:t>Ar</a:t>
            </a:r>
            <a:r>
              <a:rPr lang="en-US" sz="2800" dirty="0">
                <a:latin typeface="Century Gothic" panose="020B0502020202020204" pitchFamily="34" charset="0"/>
              </a:rPr>
              <a:t> of Carbon (C) = ___</a:t>
            </a:r>
          </a:p>
          <a:p>
            <a:r>
              <a:rPr lang="en-US" sz="2800" b="1" dirty="0" err="1">
                <a:latin typeface="Century Gothic" panose="020B0502020202020204" pitchFamily="34" charset="0"/>
              </a:rPr>
              <a:t>Ar</a:t>
            </a:r>
            <a:r>
              <a:rPr lang="en-US" sz="2800" dirty="0">
                <a:latin typeface="Century Gothic" panose="020B0502020202020204" pitchFamily="34" charset="0"/>
              </a:rPr>
              <a:t> of Oxygen (O) = ___</a:t>
            </a:r>
          </a:p>
          <a:p>
            <a:pPr>
              <a:buFont typeface="Arial" panose="020B0604020202020204" pitchFamily="34" charset="0"/>
              <a:buChar char="•"/>
            </a:pPr>
            <a:endParaRPr lang="en-US" sz="2800" dirty="0">
              <a:latin typeface="Century Gothic" panose="020B0502020202020204" pitchFamily="34" charset="0"/>
            </a:endParaRPr>
          </a:p>
        </p:txBody>
      </p:sp>
      <p:sp>
        <p:nvSpPr>
          <p:cNvPr id="9" name="TextBox 8">
            <a:extLst>
              <a:ext uri="{FF2B5EF4-FFF2-40B4-BE49-F238E27FC236}">
                <a16:creationId xmlns:a16="http://schemas.microsoft.com/office/drawing/2014/main" id="{B92CBFDA-CBB5-1F22-B362-9C8458B2E59F}"/>
              </a:ext>
            </a:extLst>
          </p:cNvPr>
          <p:cNvSpPr txBox="1"/>
          <p:nvPr/>
        </p:nvSpPr>
        <p:spPr>
          <a:xfrm>
            <a:off x="2052083" y="5060729"/>
            <a:ext cx="6103088" cy="584775"/>
          </a:xfrm>
          <a:prstGeom prst="rect">
            <a:avLst/>
          </a:prstGeom>
          <a:noFill/>
        </p:spPr>
        <p:txBody>
          <a:bodyPr wrap="square">
            <a:spAutoFit/>
          </a:bodyPr>
          <a:lstStyle/>
          <a:p>
            <a:r>
              <a:rPr lang="en-US" sz="3200" dirty="0">
                <a:latin typeface="Century Gothic" panose="020B0502020202020204" pitchFamily="34" charset="0"/>
              </a:rPr>
              <a:t>The </a:t>
            </a:r>
            <a:r>
              <a:rPr lang="en-US" sz="3200" b="1" dirty="0" err="1">
                <a:latin typeface="Century Gothic" panose="020B0502020202020204" pitchFamily="34" charset="0"/>
              </a:rPr>
              <a:t>Mr</a:t>
            </a:r>
            <a:r>
              <a:rPr lang="en-US" sz="3200" b="1" dirty="0">
                <a:latin typeface="Century Gothic" panose="020B0502020202020204" pitchFamily="34" charset="0"/>
              </a:rPr>
              <a:t> of CO₂ = ___</a:t>
            </a:r>
            <a:endParaRPr lang="en-US" sz="3200" dirty="0">
              <a:latin typeface="Century Gothic" panose="020B0502020202020204" pitchFamily="34" charset="0"/>
            </a:endParaRPr>
          </a:p>
        </p:txBody>
      </p:sp>
    </p:spTree>
    <p:extLst>
      <p:ext uri="{BB962C8B-B14F-4D97-AF65-F5344CB8AC3E}">
        <p14:creationId xmlns:p14="http://schemas.microsoft.com/office/powerpoint/2010/main" val="1638266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0C474-EE5D-71AA-605A-81EED19A562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995B1DF-2C58-052C-4936-F38488E47CCC}"/>
              </a:ext>
            </a:extLst>
          </p:cNvPr>
          <p:cNvSpPr txBox="1"/>
          <p:nvPr/>
        </p:nvSpPr>
        <p:spPr>
          <a:xfrm>
            <a:off x="1867342" y="830200"/>
            <a:ext cx="6103088" cy="4031873"/>
          </a:xfrm>
          <a:prstGeom prst="rect">
            <a:avLst/>
          </a:prstGeom>
          <a:noFill/>
        </p:spPr>
        <p:txBody>
          <a:bodyPr wrap="square">
            <a:spAutoFit/>
          </a:bodyPr>
          <a:lstStyle/>
          <a:p>
            <a:pPr>
              <a:buNone/>
            </a:pPr>
            <a:r>
              <a:rPr lang="en-US" sz="3200" dirty="0">
                <a:latin typeface="Century Gothic" panose="020B0502020202020204" pitchFamily="34" charset="0"/>
              </a:rPr>
              <a:t>How many atoms are in </a:t>
            </a:r>
            <a:r>
              <a:rPr lang="en-US" sz="3200" b="1" dirty="0">
                <a:latin typeface="Century Gothic" panose="020B0502020202020204" pitchFamily="34" charset="0"/>
              </a:rPr>
              <a:t>H₂O</a:t>
            </a:r>
            <a:r>
              <a:rPr lang="en-US" sz="3200" dirty="0">
                <a:latin typeface="Century Gothic" panose="020B0502020202020204" pitchFamily="34" charset="0"/>
              </a:rPr>
              <a:t>?</a:t>
            </a:r>
          </a:p>
          <a:p>
            <a:pPr>
              <a:buFont typeface="Arial" panose="020B0604020202020204" pitchFamily="34" charset="0"/>
              <a:buChar char="•"/>
            </a:pPr>
            <a:r>
              <a:rPr lang="en-US" sz="3200" dirty="0">
                <a:latin typeface="Century Gothic" panose="020B0502020202020204" pitchFamily="34" charset="0"/>
              </a:rPr>
              <a:t>Hydrogen = ___</a:t>
            </a:r>
          </a:p>
          <a:p>
            <a:pPr>
              <a:buFont typeface="Arial" panose="020B0604020202020204" pitchFamily="34" charset="0"/>
              <a:buChar char="•"/>
            </a:pPr>
            <a:r>
              <a:rPr lang="en-US" sz="3200" dirty="0">
                <a:latin typeface="Century Gothic" panose="020B0502020202020204" pitchFamily="34" charset="0"/>
              </a:rPr>
              <a:t>Oxygen = ___</a:t>
            </a:r>
          </a:p>
          <a:p>
            <a:pPr>
              <a:buFont typeface="Arial" panose="020B0604020202020204" pitchFamily="34" charset="0"/>
              <a:buChar char="•"/>
            </a:pPr>
            <a:endParaRPr lang="en-US" sz="3200" dirty="0">
              <a:latin typeface="Century Gothic" panose="020B0502020202020204" pitchFamily="34" charset="0"/>
            </a:endParaRPr>
          </a:p>
          <a:p>
            <a:pPr>
              <a:buFont typeface="Arial" panose="020B0604020202020204" pitchFamily="34" charset="0"/>
              <a:buChar char="•"/>
            </a:pPr>
            <a:endParaRPr lang="en-US" sz="3200" dirty="0">
              <a:latin typeface="Century Gothic" panose="020B0502020202020204" pitchFamily="34" charset="0"/>
            </a:endParaRPr>
          </a:p>
          <a:p>
            <a:r>
              <a:rPr lang="en-US" sz="3200" b="1" dirty="0" err="1">
                <a:latin typeface="Century Gothic" panose="020B0502020202020204" pitchFamily="34" charset="0"/>
              </a:rPr>
              <a:t>Ar</a:t>
            </a:r>
            <a:r>
              <a:rPr lang="en-US" sz="3200" dirty="0">
                <a:latin typeface="Century Gothic" panose="020B0502020202020204" pitchFamily="34" charset="0"/>
              </a:rPr>
              <a:t> of Hydrogen (H) = ___</a:t>
            </a:r>
          </a:p>
          <a:p>
            <a:r>
              <a:rPr lang="en-US" sz="3200" b="1" dirty="0" err="1">
                <a:latin typeface="Century Gothic" panose="020B0502020202020204" pitchFamily="34" charset="0"/>
              </a:rPr>
              <a:t>Ar</a:t>
            </a:r>
            <a:r>
              <a:rPr lang="en-US" sz="3200" dirty="0">
                <a:latin typeface="Century Gothic" panose="020B0502020202020204" pitchFamily="34" charset="0"/>
              </a:rPr>
              <a:t> of Oxygen (O) = ___</a:t>
            </a:r>
          </a:p>
          <a:p>
            <a:pPr>
              <a:buFont typeface="Arial" panose="020B0604020202020204" pitchFamily="34" charset="0"/>
              <a:buChar char="•"/>
            </a:pPr>
            <a:endParaRPr lang="en-US" sz="3200" dirty="0">
              <a:latin typeface="Century Gothic" panose="020B0502020202020204" pitchFamily="34" charset="0"/>
            </a:endParaRPr>
          </a:p>
        </p:txBody>
      </p:sp>
      <p:sp>
        <p:nvSpPr>
          <p:cNvPr id="3" name="TextBox 2">
            <a:extLst>
              <a:ext uri="{FF2B5EF4-FFF2-40B4-BE49-F238E27FC236}">
                <a16:creationId xmlns:a16="http://schemas.microsoft.com/office/drawing/2014/main" id="{DABA0D5E-11F0-728D-714C-57C604F559AD}"/>
              </a:ext>
            </a:extLst>
          </p:cNvPr>
          <p:cNvSpPr txBox="1"/>
          <p:nvPr/>
        </p:nvSpPr>
        <p:spPr>
          <a:xfrm>
            <a:off x="1962592" y="5443025"/>
            <a:ext cx="6103088" cy="584775"/>
          </a:xfrm>
          <a:prstGeom prst="rect">
            <a:avLst/>
          </a:prstGeom>
          <a:noFill/>
        </p:spPr>
        <p:txBody>
          <a:bodyPr wrap="square">
            <a:spAutoFit/>
          </a:bodyPr>
          <a:lstStyle/>
          <a:p>
            <a:r>
              <a:rPr lang="en-US" sz="3200" dirty="0">
                <a:latin typeface="Century Gothic" panose="020B0502020202020204" pitchFamily="34" charset="0"/>
              </a:rPr>
              <a:t>The </a:t>
            </a:r>
            <a:r>
              <a:rPr lang="en-US" sz="3200" b="1" dirty="0" err="1">
                <a:latin typeface="Century Gothic" panose="020B0502020202020204" pitchFamily="34" charset="0"/>
              </a:rPr>
              <a:t>Mr</a:t>
            </a:r>
            <a:r>
              <a:rPr lang="en-US" sz="3200" b="1" dirty="0">
                <a:latin typeface="Century Gothic" panose="020B0502020202020204" pitchFamily="34" charset="0"/>
              </a:rPr>
              <a:t> of H₂O = ___</a:t>
            </a:r>
            <a:endParaRPr lang="en-US" sz="3200" dirty="0">
              <a:latin typeface="Century Gothic" panose="020B0502020202020204" pitchFamily="34" charset="0"/>
            </a:endParaRPr>
          </a:p>
        </p:txBody>
      </p:sp>
    </p:spTree>
    <p:extLst>
      <p:ext uri="{BB962C8B-B14F-4D97-AF65-F5344CB8AC3E}">
        <p14:creationId xmlns:p14="http://schemas.microsoft.com/office/powerpoint/2010/main" val="2232259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41DCF-AA2D-D848-9553-EC4F5D3A2CA3}"/>
              </a:ext>
            </a:extLst>
          </p:cNvPr>
          <p:cNvSpPr>
            <a:spLocks noGrp="1"/>
          </p:cNvSpPr>
          <p:nvPr>
            <p:ph type="title"/>
          </p:nvPr>
        </p:nvSpPr>
        <p:spPr>
          <a:xfrm>
            <a:off x="194943" y="0"/>
            <a:ext cx="10620000" cy="720000"/>
          </a:xfrm>
        </p:spPr>
        <p:txBody>
          <a:bodyPr/>
          <a:lstStyle/>
          <a:p>
            <a:r>
              <a:rPr lang="en-GB" dirty="0">
                <a:latin typeface="Century Gothic" panose="020B0502020202020204" pitchFamily="34" charset="0"/>
              </a:rPr>
              <a:t>I: Calculating relative formula mass</a:t>
            </a:r>
          </a:p>
        </p:txBody>
      </p:sp>
      <p:sp>
        <p:nvSpPr>
          <p:cNvPr id="4" name="Rectangle 3">
            <a:extLst>
              <a:ext uri="{FF2B5EF4-FFF2-40B4-BE49-F238E27FC236}">
                <a16:creationId xmlns:a16="http://schemas.microsoft.com/office/drawing/2014/main" id="{A729DB0B-A797-4033-B125-77E415D0C00C}"/>
              </a:ext>
            </a:extLst>
          </p:cNvPr>
          <p:cNvSpPr/>
          <p:nvPr/>
        </p:nvSpPr>
        <p:spPr>
          <a:xfrm>
            <a:off x="540000" y="934238"/>
            <a:ext cx="6174378" cy="584775"/>
          </a:xfrm>
          <a:prstGeom prst="rect">
            <a:avLst/>
          </a:prstGeom>
        </p:spPr>
        <p:txBody>
          <a:bodyPr wrap="square">
            <a:spAutoFit/>
          </a:bodyPr>
          <a:lstStyle/>
          <a:p>
            <a:pPr algn="just"/>
            <a:r>
              <a:rPr lang="en-GB" sz="3200" b="1" dirty="0">
                <a:latin typeface="Century Gothic" panose="020B0502020202020204" pitchFamily="34" charset="0"/>
              </a:rPr>
              <a:t>Magnesium nitrate, Mg(NO</a:t>
            </a:r>
            <a:r>
              <a:rPr lang="en-GB" sz="3200" b="1" baseline="-25000" dirty="0">
                <a:latin typeface="Century Gothic" panose="020B0502020202020204" pitchFamily="34" charset="0"/>
              </a:rPr>
              <a:t>3</a:t>
            </a:r>
            <a:r>
              <a:rPr lang="en-GB" sz="3200" b="1" dirty="0">
                <a:latin typeface="Century Gothic" panose="020B0502020202020204" pitchFamily="34" charset="0"/>
              </a:rPr>
              <a:t>)</a:t>
            </a:r>
            <a:r>
              <a:rPr lang="en-GB" sz="3200" b="1" baseline="-25000" dirty="0">
                <a:latin typeface="Century Gothic" panose="020B0502020202020204" pitchFamily="34" charset="0"/>
              </a:rPr>
              <a:t>2</a:t>
            </a:r>
            <a:endParaRPr lang="en-GB" sz="3200" b="1" dirty="0">
              <a:latin typeface="Century Gothic" panose="020B0502020202020204" pitchFamily="34" charset="0"/>
            </a:endParaRPr>
          </a:p>
        </p:txBody>
      </p:sp>
      <p:sp>
        <p:nvSpPr>
          <p:cNvPr id="6" name="Rectangle 5">
            <a:extLst>
              <a:ext uri="{FF2B5EF4-FFF2-40B4-BE49-F238E27FC236}">
                <a16:creationId xmlns:a16="http://schemas.microsoft.com/office/drawing/2014/main" id="{F2D8D61F-2271-4735-8ABB-DF4707B7AF07}"/>
              </a:ext>
            </a:extLst>
          </p:cNvPr>
          <p:cNvSpPr/>
          <p:nvPr/>
        </p:nvSpPr>
        <p:spPr>
          <a:xfrm>
            <a:off x="579915" y="1729740"/>
            <a:ext cx="7036789" cy="1200329"/>
          </a:xfrm>
          <a:prstGeom prst="rect">
            <a:avLst/>
          </a:prstGeom>
        </p:spPr>
        <p:txBody>
          <a:bodyPr wrap="square">
            <a:spAutoFit/>
          </a:bodyPr>
          <a:lstStyle/>
          <a:p>
            <a:r>
              <a:rPr lang="en-GB" sz="2400" b="1" dirty="0">
                <a:solidFill>
                  <a:schemeClr val="accent1"/>
                </a:solidFill>
                <a:latin typeface="Century Gothic"/>
              </a:rPr>
              <a:t>Mg is Magnesium, 24</a:t>
            </a:r>
          </a:p>
          <a:p>
            <a:r>
              <a:rPr lang="en-GB" sz="2400" b="1" dirty="0">
                <a:solidFill>
                  <a:schemeClr val="accent1"/>
                </a:solidFill>
                <a:latin typeface="Century Gothic"/>
              </a:rPr>
              <a:t>N is Nitrogen, 14</a:t>
            </a:r>
          </a:p>
          <a:p>
            <a:r>
              <a:rPr lang="en-GB" sz="2400" b="1" dirty="0">
                <a:solidFill>
                  <a:schemeClr val="accent1"/>
                </a:solidFill>
                <a:latin typeface="Century Gothic"/>
              </a:rPr>
              <a:t>O is Oxygen, 16</a:t>
            </a:r>
          </a:p>
        </p:txBody>
      </p:sp>
      <p:sp>
        <p:nvSpPr>
          <p:cNvPr id="8" name="Rectangle 7">
            <a:extLst>
              <a:ext uri="{FF2B5EF4-FFF2-40B4-BE49-F238E27FC236}">
                <a16:creationId xmlns:a16="http://schemas.microsoft.com/office/drawing/2014/main" id="{AA5AF064-DF71-3B48-BC10-6F707411D84E}"/>
              </a:ext>
            </a:extLst>
          </p:cNvPr>
          <p:cNvSpPr/>
          <p:nvPr/>
        </p:nvSpPr>
        <p:spPr>
          <a:xfrm>
            <a:off x="7235687" y="504737"/>
            <a:ext cx="3989499" cy="5975179"/>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400" b="1" dirty="0">
                <a:solidFill>
                  <a:schemeClr val="tx1"/>
                </a:solidFill>
                <a:latin typeface="Century Gothic" panose="020B0502020202020204" pitchFamily="34" charset="0"/>
              </a:rPr>
              <a:t>Steps:</a:t>
            </a:r>
            <a:endParaRPr lang="en-GB" sz="2400" dirty="0">
              <a:solidFill>
                <a:schemeClr val="tx1"/>
              </a:solidFill>
              <a:latin typeface="Century Gothic" panose="020B0502020202020204" pitchFamily="34" charset="0"/>
            </a:endParaRPr>
          </a:p>
          <a:p>
            <a:endParaRPr lang="en-GB" sz="2400" dirty="0">
              <a:solidFill>
                <a:schemeClr val="tx1"/>
              </a:solidFill>
              <a:latin typeface="Century Gothic" panose="020B0502020202020204" pitchFamily="34" charset="0"/>
            </a:endParaRPr>
          </a:p>
          <a:p>
            <a:r>
              <a:rPr lang="en-GB" sz="2400" dirty="0">
                <a:solidFill>
                  <a:schemeClr val="tx1"/>
                </a:solidFill>
                <a:latin typeface="Century Gothic" panose="020B0502020202020204" pitchFamily="34" charset="0"/>
              </a:rPr>
              <a:t>1. Write out the </a:t>
            </a:r>
            <a:r>
              <a:rPr lang="en-GB" sz="2400" b="1" dirty="0">
                <a:solidFill>
                  <a:schemeClr val="tx1"/>
                </a:solidFill>
                <a:latin typeface="Century Gothic" panose="020B0502020202020204" pitchFamily="34" charset="0"/>
              </a:rPr>
              <a:t>elements </a:t>
            </a:r>
            <a:r>
              <a:rPr lang="en-GB" sz="2400" dirty="0">
                <a:solidFill>
                  <a:schemeClr val="tx1"/>
                </a:solidFill>
                <a:latin typeface="Century Gothic" panose="020B0502020202020204" pitchFamily="34" charset="0"/>
              </a:rPr>
              <a:t>and their </a:t>
            </a:r>
            <a:r>
              <a:rPr lang="en-GB" sz="2400" b="1" dirty="0">
                <a:solidFill>
                  <a:schemeClr val="tx1"/>
                </a:solidFill>
                <a:latin typeface="Century Gothic" panose="020B0502020202020204" pitchFamily="34" charset="0"/>
              </a:rPr>
              <a:t>relative atomic masses</a:t>
            </a:r>
          </a:p>
        </p:txBody>
      </p:sp>
      <p:sp>
        <p:nvSpPr>
          <p:cNvPr id="9" name="Rectangle 8">
            <a:extLst>
              <a:ext uri="{FF2B5EF4-FFF2-40B4-BE49-F238E27FC236}">
                <a16:creationId xmlns:a16="http://schemas.microsoft.com/office/drawing/2014/main" id="{D04D273D-78DB-1241-A8E7-B4C7695155CA}"/>
              </a:ext>
            </a:extLst>
          </p:cNvPr>
          <p:cNvSpPr/>
          <p:nvPr/>
        </p:nvSpPr>
        <p:spPr>
          <a:xfrm>
            <a:off x="579189" y="3244334"/>
            <a:ext cx="6096000" cy="1200329"/>
          </a:xfrm>
          <a:prstGeom prst="rect">
            <a:avLst/>
          </a:prstGeom>
        </p:spPr>
        <p:txBody>
          <a:bodyPr>
            <a:spAutoFit/>
          </a:bodyPr>
          <a:lstStyle/>
          <a:p>
            <a:r>
              <a:rPr lang="en-GB" sz="2400" b="1" dirty="0">
                <a:solidFill>
                  <a:schemeClr val="accent1"/>
                </a:solidFill>
                <a:latin typeface="Century Gothic"/>
              </a:rPr>
              <a:t>Magnesium: 1</a:t>
            </a:r>
          </a:p>
          <a:p>
            <a:r>
              <a:rPr lang="en-GB" sz="2400" b="1" dirty="0">
                <a:solidFill>
                  <a:schemeClr val="accent1"/>
                </a:solidFill>
                <a:latin typeface="Century Gothic"/>
              </a:rPr>
              <a:t>Nitrogen: 2</a:t>
            </a:r>
          </a:p>
          <a:p>
            <a:r>
              <a:rPr lang="en-GB" sz="2400" b="1" dirty="0">
                <a:solidFill>
                  <a:schemeClr val="accent1"/>
                </a:solidFill>
                <a:latin typeface="Century Gothic"/>
              </a:rPr>
              <a:t>Oxygen: 6</a:t>
            </a:r>
          </a:p>
        </p:txBody>
      </p:sp>
      <p:sp>
        <p:nvSpPr>
          <p:cNvPr id="10" name="Rectangle 9">
            <a:extLst>
              <a:ext uri="{FF2B5EF4-FFF2-40B4-BE49-F238E27FC236}">
                <a16:creationId xmlns:a16="http://schemas.microsoft.com/office/drawing/2014/main" id="{C5C17B45-DE89-C148-BD41-F0CDD4352BCD}"/>
              </a:ext>
            </a:extLst>
          </p:cNvPr>
          <p:cNvSpPr/>
          <p:nvPr/>
        </p:nvSpPr>
        <p:spPr>
          <a:xfrm>
            <a:off x="625573" y="4738822"/>
            <a:ext cx="6096000" cy="1200329"/>
          </a:xfrm>
          <a:prstGeom prst="rect">
            <a:avLst/>
          </a:prstGeom>
        </p:spPr>
        <p:txBody>
          <a:bodyPr>
            <a:spAutoFit/>
          </a:bodyPr>
          <a:lstStyle/>
          <a:p>
            <a:r>
              <a:rPr lang="en-GB" sz="2400" b="1" dirty="0">
                <a:solidFill>
                  <a:schemeClr val="accent1"/>
                </a:solidFill>
                <a:latin typeface="Century Gothic"/>
              </a:rPr>
              <a:t>Magnesium: 24 x 1 = 24</a:t>
            </a:r>
          </a:p>
          <a:p>
            <a:r>
              <a:rPr lang="en-GB" sz="2400" b="1" dirty="0">
                <a:solidFill>
                  <a:schemeClr val="accent1"/>
                </a:solidFill>
                <a:latin typeface="Century Gothic"/>
              </a:rPr>
              <a:t>Nitrogen: 14 x 2 = 28</a:t>
            </a:r>
          </a:p>
          <a:p>
            <a:r>
              <a:rPr lang="en-GB" sz="2400" b="1" dirty="0">
                <a:solidFill>
                  <a:schemeClr val="accent1"/>
                </a:solidFill>
                <a:latin typeface="Century Gothic"/>
              </a:rPr>
              <a:t>Oxygen: 16 x 6 = 96</a:t>
            </a:r>
          </a:p>
        </p:txBody>
      </p:sp>
      <p:sp>
        <p:nvSpPr>
          <p:cNvPr id="11" name="Rectangle 10">
            <a:extLst>
              <a:ext uri="{FF2B5EF4-FFF2-40B4-BE49-F238E27FC236}">
                <a16:creationId xmlns:a16="http://schemas.microsoft.com/office/drawing/2014/main" id="{1D32A509-6139-4548-928A-371184924DCE}"/>
              </a:ext>
            </a:extLst>
          </p:cNvPr>
          <p:cNvSpPr/>
          <p:nvPr/>
        </p:nvSpPr>
        <p:spPr>
          <a:xfrm>
            <a:off x="605426" y="6169984"/>
            <a:ext cx="2815194" cy="461665"/>
          </a:xfrm>
          <a:prstGeom prst="rect">
            <a:avLst/>
          </a:prstGeom>
        </p:spPr>
        <p:txBody>
          <a:bodyPr wrap="none">
            <a:spAutoFit/>
          </a:bodyPr>
          <a:lstStyle/>
          <a:p>
            <a:r>
              <a:rPr lang="en-GB" sz="2400" b="1" dirty="0">
                <a:solidFill>
                  <a:schemeClr val="accent1"/>
                </a:solidFill>
                <a:latin typeface="Century Gothic"/>
              </a:rPr>
              <a:t>24 + 28 + 96 = </a:t>
            </a:r>
            <a:r>
              <a:rPr lang="en-GB" sz="2400" b="1" u="sng" dirty="0">
                <a:solidFill>
                  <a:schemeClr val="accent1"/>
                </a:solidFill>
                <a:latin typeface="Century Gothic"/>
              </a:rPr>
              <a:t>148</a:t>
            </a:r>
          </a:p>
        </p:txBody>
      </p:sp>
      <p:sp>
        <p:nvSpPr>
          <p:cNvPr id="12" name="Rectangle 11">
            <a:extLst>
              <a:ext uri="{FF2B5EF4-FFF2-40B4-BE49-F238E27FC236}">
                <a16:creationId xmlns:a16="http://schemas.microsoft.com/office/drawing/2014/main" id="{CFA13BAE-09A5-A34E-9B34-042A8D35C1F7}"/>
              </a:ext>
            </a:extLst>
          </p:cNvPr>
          <p:cNvSpPr/>
          <p:nvPr/>
        </p:nvSpPr>
        <p:spPr>
          <a:xfrm>
            <a:off x="7295322" y="2291998"/>
            <a:ext cx="3989500" cy="1200329"/>
          </a:xfrm>
          <a:prstGeom prst="rect">
            <a:avLst/>
          </a:prstGeom>
        </p:spPr>
        <p:txBody>
          <a:bodyPr wrap="square">
            <a:spAutoFit/>
          </a:bodyPr>
          <a:lstStyle/>
          <a:p>
            <a:r>
              <a:rPr lang="en-GB" sz="2400" dirty="0">
                <a:latin typeface="Century Gothic" panose="020B0502020202020204" pitchFamily="34" charset="0"/>
              </a:rPr>
              <a:t>2. Use the formula to write the </a:t>
            </a:r>
            <a:r>
              <a:rPr lang="en-GB" sz="2400" b="1" dirty="0">
                <a:latin typeface="Century Gothic" panose="020B0502020202020204" pitchFamily="34" charset="0"/>
              </a:rPr>
              <a:t>number of atoms </a:t>
            </a:r>
            <a:r>
              <a:rPr lang="en-GB" sz="2400" dirty="0">
                <a:latin typeface="Century Gothic" panose="020B0502020202020204" pitchFamily="34" charset="0"/>
              </a:rPr>
              <a:t>of each element</a:t>
            </a:r>
          </a:p>
        </p:txBody>
      </p:sp>
      <p:sp>
        <p:nvSpPr>
          <p:cNvPr id="13" name="Rectangle 12">
            <a:extLst>
              <a:ext uri="{FF2B5EF4-FFF2-40B4-BE49-F238E27FC236}">
                <a16:creationId xmlns:a16="http://schemas.microsoft.com/office/drawing/2014/main" id="{8E5D3502-E3C8-684C-942B-04C08531F3AF}"/>
              </a:ext>
            </a:extLst>
          </p:cNvPr>
          <p:cNvSpPr/>
          <p:nvPr/>
        </p:nvSpPr>
        <p:spPr>
          <a:xfrm>
            <a:off x="7354957" y="3428999"/>
            <a:ext cx="3929864" cy="1938992"/>
          </a:xfrm>
          <a:prstGeom prst="rect">
            <a:avLst/>
          </a:prstGeom>
        </p:spPr>
        <p:txBody>
          <a:bodyPr wrap="square">
            <a:spAutoFit/>
          </a:bodyPr>
          <a:lstStyle/>
          <a:p>
            <a:r>
              <a:rPr lang="en-GB" sz="2400" dirty="0">
                <a:latin typeface="Century Gothic" panose="020B0502020202020204" pitchFamily="34" charset="0"/>
              </a:rPr>
              <a:t>3. Calculate the </a:t>
            </a:r>
            <a:r>
              <a:rPr lang="en-GB" sz="2400" b="1" dirty="0">
                <a:latin typeface="Century Gothic" panose="020B0502020202020204" pitchFamily="34" charset="0"/>
              </a:rPr>
              <a:t>mass of the atoms </a:t>
            </a:r>
            <a:r>
              <a:rPr lang="en-GB" sz="2400" dirty="0">
                <a:latin typeface="Century Gothic" panose="020B0502020202020204" pitchFamily="34" charset="0"/>
              </a:rPr>
              <a:t>of each element (Relative atomic mass x number of atoms)</a:t>
            </a:r>
          </a:p>
        </p:txBody>
      </p:sp>
      <p:sp>
        <p:nvSpPr>
          <p:cNvPr id="14" name="Rectangle 13">
            <a:extLst>
              <a:ext uri="{FF2B5EF4-FFF2-40B4-BE49-F238E27FC236}">
                <a16:creationId xmlns:a16="http://schemas.microsoft.com/office/drawing/2014/main" id="{413FAF73-CB75-E943-8C1E-3ABE11E24BF4}"/>
              </a:ext>
            </a:extLst>
          </p:cNvPr>
          <p:cNvSpPr/>
          <p:nvPr/>
        </p:nvSpPr>
        <p:spPr>
          <a:xfrm>
            <a:off x="7394713" y="5228071"/>
            <a:ext cx="3870230" cy="1200329"/>
          </a:xfrm>
          <a:prstGeom prst="rect">
            <a:avLst/>
          </a:prstGeom>
        </p:spPr>
        <p:txBody>
          <a:bodyPr wrap="square">
            <a:spAutoFit/>
          </a:bodyPr>
          <a:lstStyle/>
          <a:p>
            <a:r>
              <a:rPr lang="en-GB" sz="2400" dirty="0">
                <a:latin typeface="Century Gothic" panose="020B0502020202020204" pitchFamily="34" charset="0"/>
              </a:rPr>
              <a:t>4. </a:t>
            </a:r>
            <a:r>
              <a:rPr lang="en-GB" sz="2400" b="1" dirty="0">
                <a:latin typeface="Century Gothic" panose="020B0502020202020204" pitchFamily="34" charset="0"/>
              </a:rPr>
              <a:t>Add up the total mass </a:t>
            </a:r>
            <a:r>
              <a:rPr lang="en-GB" sz="2400" dirty="0">
                <a:latin typeface="Century Gothic" panose="020B0502020202020204" pitchFamily="34" charset="0"/>
              </a:rPr>
              <a:t>of the elements (this is your M</a:t>
            </a:r>
            <a:r>
              <a:rPr lang="en-GB" sz="2400" baseline="-25000" dirty="0">
                <a:latin typeface="Century Gothic" panose="020B0502020202020204" pitchFamily="34" charset="0"/>
              </a:rPr>
              <a:t>r</a:t>
            </a:r>
            <a:r>
              <a:rPr lang="en-GB" sz="2400" dirty="0">
                <a:latin typeface="Century Gothic" panose="020B0502020202020204" pitchFamily="34" charset="0"/>
              </a:rPr>
              <a:t>)</a:t>
            </a:r>
          </a:p>
        </p:txBody>
      </p:sp>
    </p:spTree>
    <p:extLst>
      <p:ext uri="{BB962C8B-B14F-4D97-AF65-F5344CB8AC3E}">
        <p14:creationId xmlns:p14="http://schemas.microsoft.com/office/powerpoint/2010/main" val="245929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41DCF-AA2D-D848-9553-EC4F5D3A2CA3}"/>
              </a:ext>
            </a:extLst>
          </p:cNvPr>
          <p:cNvSpPr>
            <a:spLocks noGrp="1"/>
          </p:cNvSpPr>
          <p:nvPr>
            <p:ph type="title"/>
          </p:nvPr>
        </p:nvSpPr>
        <p:spPr>
          <a:xfrm>
            <a:off x="419230" y="0"/>
            <a:ext cx="10620000" cy="720000"/>
          </a:xfrm>
        </p:spPr>
        <p:txBody>
          <a:bodyPr/>
          <a:lstStyle/>
          <a:p>
            <a:r>
              <a:rPr lang="en-GB" dirty="0">
                <a:latin typeface="Century Gothic" panose="020B0502020202020204" pitchFamily="34" charset="0"/>
              </a:rPr>
              <a:t>We: Calculating relative formula mass</a:t>
            </a:r>
          </a:p>
        </p:txBody>
      </p:sp>
      <p:sp>
        <p:nvSpPr>
          <p:cNvPr id="4" name="Rectangle 3">
            <a:extLst>
              <a:ext uri="{FF2B5EF4-FFF2-40B4-BE49-F238E27FC236}">
                <a16:creationId xmlns:a16="http://schemas.microsoft.com/office/drawing/2014/main" id="{A729DB0B-A797-4033-B125-77E415D0C00C}"/>
              </a:ext>
            </a:extLst>
          </p:cNvPr>
          <p:cNvSpPr/>
          <p:nvPr/>
        </p:nvSpPr>
        <p:spPr>
          <a:xfrm>
            <a:off x="540000" y="934238"/>
            <a:ext cx="6174378" cy="584775"/>
          </a:xfrm>
          <a:prstGeom prst="rect">
            <a:avLst/>
          </a:prstGeom>
        </p:spPr>
        <p:txBody>
          <a:bodyPr wrap="square">
            <a:spAutoFit/>
          </a:bodyPr>
          <a:lstStyle/>
          <a:p>
            <a:pPr algn="just"/>
            <a:r>
              <a:rPr lang="en-GB" sz="3200" b="1" dirty="0">
                <a:latin typeface="Century Gothic" panose="020B0502020202020204" pitchFamily="34" charset="0"/>
              </a:rPr>
              <a:t>Calcium carbonate, CaCO</a:t>
            </a:r>
            <a:r>
              <a:rPr lang="en-GB" sz="3200" b="1" baseline="-25000" dirty="0">
                <a:latin typeface="Century Gothic" panose="020B0502020202020204" pitchFamily="34" charset="0"/>
              </a:rPr>
              <a:t>3</a:t>
            </a:r>
            <a:endParaRPr lang="en-GB" sz="3200" b="1" dirty="0">
              <a:latin typeface="Century Gothic" panose="020B0502020202020204" pitchFamily="34" charset="0"/>
            </a:endParaRPr>
          </a:p>
        </p:txBody>
      </p:sp>
      <p:sp>
        <p:nvSpPr>
          <p:cNvPr id="6" name="Rectangle 5">
            <a:extLst>
              <a:ext uri="{FF2B5EF4-FFF2-40B4-BE49-F238E27FC236}">
                <a16:creationId xmlns:a16="http://schemas.microsoft.com/office/drawing/2014/main" id="{F2D8D61F-2271-4735-8ABB-DF4707B7AF07}"/>
              </a:ext>
            </a:extLst>
          </p:cNvPr>
          <p:cNvSpPr/>
          <p:nvPr/>
        </p:nvSpPr>
        <p:spPr>
          <a:xfrm>
            <a:off x="579915" y="1729740"/>
            <a:ext cx="7036789" cy="1200329"/>
          </a:xfrm>
          <a:prstGeom prst="rect">
            <a:avLst/>
          </a:prstGeom>
        </p:spPr>
        <p:txBody>
          <a:bodyPr wrap="square">
            <a:spAutoFit/>
          </a:bodyPr>
          <a:lstStyle/>
          <a:p>
            <a:r>
              <a:rPr lang="en-GB" sz="2400" b="1" dirty="0">
                <a:solidFill>
                  <a:schemeClr val="accent1"/>
                </a:solidFill>
                <a:latin typeface="Century Gothic"/>
              </a:rPr>
              <a:t>Ca is Calcium, 40</a:t>
            </a:r>
          </a:p>
          <a:p>
            <a:r>
              <a:rPr lang="en-GB" sz="2400" b="1" dirty="0">
                <a:solidFill>
                  <a:schemeClr val="accent1"/>
                </a:solidFill>
                <a:latin typeface="Century Gothic"/>
              </a:rPr>
              <a:t>C is Carbon, 12</a:t>
            </a:r>
          </a:p>
          <a:p>
            <a:r>
              <a:rPr lang="en-GB" sz="2400" b="1" dirty="0">
                <a:solidFill>
                  <a:schemeClr val="accent1"/>
                </a:solidFill>
                <a:latin typeface="Century Gothic"/>
              </a:rPr>
              <a:t>O is Oxygen, 16</a:t>
            </a:r>
          </a:p>
        </p:txBody>
      </p:sp>
      <p:sp>
        <p:nvSpPr>
          <p:cNvPr id="8" name="Rectangle 7">
            <a:extLst>
              <a:ext uri="{FF2B5EF4-FFF2-40B4-BE49-F238E27FC236}">
                <a16:creationId xmlns:a16="http://schemas.microsoft.com/office/drawing/2014/main" id="{AA5AF064-DF71-3B48-BC10-6F707411D84E}"/>
              </a:ext>
            </a:extLst>
          </p:cNvPr>
          <p:cNvSpPr/>
          <p:nvPr/>
        </p:nvSpPr>
        <p:spPr>
          <a:xfrm>
            <a:off x="7235687" y="504737"/>
            <a:ext cx="3989499" cy="5975179"/>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400" b="1" dirty="0">
                <a:solidFill>
                  <a:schemeClr val="tx1"/>
                </a:solidFill>
                <a:latin typeface="Century Gothic" panose="020B0502020202020204" pitchFamily="34" charset="0"/>
              </a:rPr>
              <a:t>Steps:</a:t>
            </a:r>
            <a:endParaRPr lang="en-GB" sz="2400" dirty="0">
              <a:solidFill>
                <a:schemeClr val="tx1"/>
              </a:solidFill>
              <a:latin typeface="Century Gothic" panose="020B0502020202020204" pitchFamily="34" charset="0"/>
            </a:endParaRPr>
          </a:p>
          <a:p>
            <a:endParaRPr lang="en-GB" sz="2400" dirty="0">
              <a:solidFill>
                <a:schemeClr val="tx1"/>
              </a:solidFill>
              <a:latin typeface="Century Gothic" panose="020B0502020202020204" pitchFamily="34" charset="0"/>
            </a:endParaRPr>
          </a:p>
          <a:p>
            <a:r>
              <a:rPr lang="en-GB" sz="2400" dirty="0">
                <a:solidFill>
                  <a:schemeClr val="tx1"/>
                </a:solidFill>
                <a:latin typeface="Century Gothic" panose="020B0502020202020204" pitchFamily="34" charset="0"/>
              </a:rPr>
              <a:t>1. Write out the </a:t>
            </a:r>
            <a:r>
              <a:rPr lang="en-GB" sz="2400" b="1" dirty="0">
                <a:solidFill>
                  <a:schemeClr val="tx1"/>
                </a:solidFill>
                <a:latin typeface="Century Gothic" panose="020B0502020202020204" pitchFamily="34" charset="0"/>
              </a:rPr>
              <a:t>elements </a:t>
            </a:r>
            <a:r>
              <a:rPr lang="en-GB" sz="2400" dirty="0">
                <a:solidFill>
                  <a:schemeClr val="tx1"/>
                </a:solidFill>
                <a:latin typeface="Century Gothic" panose="020B0502020202020204" pitchFamily="34" charset="0"/>
              </a:rPr>
              <a:t>and their </a:t>
            </a:r>
            <a:r>
              <a:rPr lang="en-GB" sz="2400" b="1" dirty="0">
                <a:solidFill>
                  <a:schemeClr val="tx1"/>
                </a:solidFill>
                <a:latin typeface="Century Gothic" panose="020B0502020202020204" pitchFamily="34" charset="0"/>
              </a:rPr>
              <a:t>relative atomic masses</a:t>
            </a:r>
          </a:p>
        </p:txBody>
      </p:sp>
      <p:sp>
        <p:nvSpPr>
          <p:cNvPr id="9" name="Rectangle 8">
            <a:extLst>
              <a:ext uri="{FF2B5EF4-FFF2-40B4-BE49-F238E27FC236}">
                <a16:creationId xmlns:a16="http://schemas.microsoft.com/office/drawing/2014/main" id="{D04D273D-78DB-1241-A8E7-B4C7695155CA}"/>
              </a:ext>
            </a:extLst>
          </p:cNvPr>
          <p:cNvSpPr/>
          <p:nvPr/>
        </p:nvSpPr>
        <p:spPr>
          <a:xfrm>
            <a:off x="579189" y="3244334"/>
            <a:ext cx="6096000" cy="1200329"/>
          </a:xfrm>
          <a:prstGeom prst="rect">
            <a:avLst/>
          </a:prstGeom>
        </p:spPr>
        <p:txBody>
          <a:bodyPr>
            <a:spAutoFit/>
          </a:bodyPr>
          <a:lstStyle/>
          <a:p>
            <a:r>
              <a:rPr lang="en-GB" sz="2400" b="1" dirty="0">
                <a:solidFill>
                  <a:schemeClr val="accent1"/>
                </a:solidFill>
                <a:latin typeface="Century Gothic"/>
              </a:rPr>
              <a:t>Calcium: 1</a:t>
            </a:r>
          </a:p>
          <a:p>
            <a:r>
              <a:rPr lang="en-GB" sz="2400" b="1" dirty="0">
                <a:solidFill>
                  <a:schemeClr val="accent1"/>
                </a:solidFill>
                <a:latin typeface="Century Gothic"/>
              </a:rPr>
              <a:t>Carbon: 1</a:t>
            </a:r>
          </a:p>
          <a:p>
            <a:r>
              <a:rPr lang="en-GB" sz="2400" b="1" dirty="0">
                <a:solidFill>
                  <a:schemeClr val="accent1"/>
                </a:solidFill>
                <a:latin typeface="Century Gothic"/>
              </a:rPr>
              <a:t>Oxygen: 3</a:t>
            </a:r>
          </a:p>
        </p:txBody>
      </p:sp>
      <p:sp>
        <p:nvSpPr>
          <p:cNvPr id="10" name="Rectangle 9">
            <a:extLst>
              <a:ext uri="{FF2B5EF4-FFF2-40B4-BE49-F238E27FC236}">
                <a16:creationId xmlns:a16="http://schemas.microsoft.com/office/drawing/2014/main" id="{C5C17B45-DE89-C148-BD41-F0CDD4352BCD}"/>
              </a:ext>
            </a:extLst>
          </p:cNvPr>
          <p:cNvSpPr/>
          <p:nvPr/>
        </p:nvSpPr>
        <p:spPr>
          <a:xfrm>
            <a:off x="625573" y="4738822"/>
            <a:ext cx="6096000" cy="1200329"/>
          </a:xfrm>
          <a:prstGeom prst="rect">
            <a:avLst/>
          </a:prstGeom>
        </p:spPr>
        <p:txBody>
          <a:bodyPr>
            <a:spAutoFit/>
          </a:bodyPr>
          <a:lstStyle/>
          <a:p>
            <a:r>
              <a:rPr lang="en-GB" sz="2400" b="1" dirty="0">
                <a:solidFill>
                  <a:schemeClr val="accent1"/>
                </a:solidFill>
                <a:latin typeface="Century Gothic"/>
              </a:rPr>
              <a:t>Calcium: 40 x 1 = 40</a:t>
            </a:r>
          </a:p>
          <a:p>
            <a:r>
              <a:rPr lang="en-GB" sz="2400" b="1" dirty="0">
                <a:solidFill>
                  <a:schemeClr val="accent1"/>
                </a:solidFill>
                <a:latin typeface="Century Gothic"/>
              </a:rPr>
              <a:t>Carbon: 12 x 1 = 12</a:t>
            </a:r>
          </a:p>
          <a:p>
            <a:r>
              <a:rPr lang="en-GB" sz="2400" b="1" dirty="0">
                <a:solidFill>
                  <a:schemeClr val="accent1"/>
                </a:solidFill>
                <a:latin typeface="Century Gothic"/>
              </a:rPr>
              <a:t>Oxygen: 16 x 3 = 48</a:t>
            </a:r>
          </a:p>
        </p:txBody>
      </p:sp>
      <p:sp>
        <p:nvSpPr>
          <p:cNvPr id="11" name="Rectangle 10">
            <a:extLst>
              <a:ext uri="{FF2B5EF4-FFF2-40B4-BE49-F238E27FC236}">
                <a16:creationId xmlns:a16="http://schemas.microsoft.com/office/drawing/2014/main" id="{1D32A509-6139-4548-928A-371184924DCE}"/>
              </a:ext>
            </a:extLst>
          </p:cNvPr>
          <p:cNvSpPr/>
          <p:nvPr/>
        </p:nvSpPr>
        <p:spPr>
          <a:xfrm>
            <a:off x="605426" y="6169984"/>
            <a:ext cx="2815194" cy="461665"/>
          </a:xfrm>
          <a:prstGeom prst="rect">
            <a:avLst/>
          </a:prstGeom>
        </p:spPr>
        <p:txBody>
          <a:bodyPr wrap="none">
            <a:spAutoFit/>
          </a:bodyPr>
          <a:lstStyle/>
          <a:p>
            <a:r>
              <a:rPr lang="en-GB" sz="2400" b="1" dirty="0">
                <a:solidFill>
                  <a:schemeClr val="accent1"/>
                </a:solidFill>
                <a:latin typeface="Century Gothic"/>
              </a:rPr>
              <a:t>40 + 12 + 48 = </a:t>
            </a:r>
            <a:r>
              <a:rPr lang="en-GB" sz="2400" b="1" u="sng" dirty="0">
                <a:solidFill>
                  <a:schemeClr val="accent1"/>
                </a:solidFill>
                <a:latin typeface="Century Gothic"/>
              </a:rPr>
              <a:t>100</a:t>
            </a:r>
          </a:p>
        </p:txBody>
      </p:sp>
      <p:sp>
        <p:nvSpPr>
          <p:cNvPr id="12" name="Rectangle 11">
            <a:extLst>
              <a:ext uri="{FF2B5EF4-FFF2-40B4-BE49-F238E27FC236}">
                <a16:creationId xmlns:a16="http://schemas.microsoft.com/office/drawing/2014/main" id="{CFA13BAE-09A5-A34E-9B34-042A8D35C1F7}"/>
              </a:ext>
            </a:extLst>
          </p:cNvPr>
          <p:cNvSpPr/>
          <p:nvPr/>
        </p:nvSpPr>
        <p:spPr>
          <a:xfrm>
            <a:off x="7295322" y="2291998"/>
            <a:ext cx="3989500" cy="1200329"/>
          </a:xfrm>
          <a:prstGeom prst="rect">
            <a:avLst/>
          </a:prstGeom>
        </p:spPr>
        <p:txBody>
          <a:bodyPr wrap="square">
            <a:spAutoFit/>
          </a:bodyPr>
          <a:lstStyle/>
          <a:p>
            <a:r>
              <a:rPr lang="en-GB" sz="2400" dirty="0">
                <a:latin typeface="Century Gothic" panose="020B0502020202020204" pitchFamily="34" charset="0"/>
              </a:rPr>
              <a:t>2. Use the formula to write the </a:t>
            </a:r>
            <a:r>
              <a:rPr lang="en-GB" sz="2400" b="1" dirty="0">
                <a:latin typeface="Century Gothic" panose="020B0502020202020204" pitchFamily="34" charset="0"/>
              </a:rPr>
              <a:t>number of atoms </a:t>
            </a:r>
            <a:r>
              <a:rPr lang="en-GB" sz="2400" dirty="0">
                <a:latin typeface="Century Gothic" panose="020B0502020202020204" pitchFamily="34" charset="0"/>
              </a:rPr>
              <a:t>of each element</a:t>
            </a:r>
          </a:p>
        </p:txBody>
      </p:sp>
      <p:sp>
        <p:nvSpPr>
          <p:cNvPr id="13" name="Rectangle 12">
            <a:extLst>
              <a:ext uri="{FF2B5EF4-FFF2-40B4-BE49-F238E27FC236}">
                <a16:creationId xmlns:a16="http://schemas.microsoft.com/office/drawing/2014/main" id="{8E5D3502-E3C8-684C-942B-04C08531F3AF}"/>
              </a:ext>
            </a:extLst>
          </p:cNvPr>
          <p:cNvSpPr/>
          <p:nvPr/>
        </p:nvSpPr>
        <p:spPr>
          <a:xfrm>
            <a:off x="7354957" y="3428999"/>
            <a:ext cx="3929864" cy="1938992"/>
          </a:xfrm>
          <a:prstGeom prst="rect">
            <a:avLst/>
          </a:prstGeom>
        </p:spPr>
        <p:txBody>
          <a:bodyPr wrap="square">
            <a:spAutoFit/>
          </a:bodyPr>
          <a:lstStyle/>
          <a:p>
            <a:r>
              <a:rPr lang="en-GB" sz="2400" dirty="0">
                <a:latin typeface="Century Gothic" panose="020B0502020202020204" pitchFamily="34" charset="0"/>
              </a:rPr>
              <a:t>3. Calculate the </a:t>
            </a:r>
            <a:r>
              <a:rPr lang="en-GB" sz="2400" b="1" dirty="0">
                <a:latin typeface="Century Gothic" panose="020B0502020202020204" pitchFamily="34" charset="0"/>
              </a:rPr>
              <a:t>mass of the atoms </a:t>
            </a:r>
            <a:r>
              <a:rPr lang="en-GB" sz="2400" dirty="0">
                <a:latin typeface="Century Gothic" panose="020B0502020202020204" pitchFamily="34" charset="0"/>
              </a:rPr>
              <a:t>of each element (Relative atomic mass x number of atoms)</a:t>
            </a:r>
          </a:p>
        </p:txBody>
      </p:sp>
      <p:sp>
        <p:nvSpPr>
          <p:cNvPr id="14" name="Rectangle 13">
            <a:extLst>
              <a:ext uri="{FF2B5EF4-FFF2-40B4-BE49-F238E27FC236}">
                <a16:creationId xmlns:a16="http://schemas.microsoft.com/office/drawing/2014/main" id="{413FAF73-CB75-E943-8C1E-3ABE11E24BF4}"/>
              </a:ext>
            </a:extLst>
          </p:cNvPr>
          <p:cNvSpPr/>
          <p:nvPr/>
        </p:nvSpPr>
        <p:spPr>
          <a:xfrm>
            <a:off x="7394713" y="5228071"/>
            <a:ext cx="3870230" cy="1200329"/>
          </a:xfrm>
          <a:prstGeom prst="rect">
            <a:avLst/>
          </a:prstGeom>
        </p:spPr>
        <p:txBody>
          <a:bodyPr wrap="square">
            <a:spAutoFit/>
          </a:bodyPr>
          <a:lstStyle/>
          <a:p>
            <a:r>
              <a:rPr lang="en-GB" sz="2400" dirty="0">
                <a:latin typeface="Century Gothic" panose="020B0502020202020204" pitchFamily="34" charset="0"/>
              </a:rPr>
              <a:t>4. </a:t>
            </a:r>
            <a:r>
              <a:rPr lang="en-GB" sz="2400" b="1" dirty="0">
                <a:latin typeface="Century Gothic" panose="020B0502020202020204" pitchFamily="34" charset="0"/>
              </a:rPr>
              <a:t>Add up the total mass </a:t>
            </a:r>
            <a:r>
              <a:rPr lang="en-GB" sz="2400" dirty="0">
                <a:latin typeface="Century Gothic" panose="020B0502020202020204" pitchFamily="34" charset="0"/>
              </a:rPr>
              <a:t>of the elements (this is your M</a:t>
            </a:r>
            <a:r>
              <a:rPr lang="en-GB" sz="2400" baseline="-25000" dirty="0">
                <a:latin typeface="Century Gothic" panose="020B0502020202020204" pitchFamily="34" charset="0"/>
              </a:rPr>
              <a:t>r</a:t>
            </a:r>
            <a:r>
              <a:rPr lang="en-GB" sz="2400" dirty="0">
                <a:latin typeface="Century Gothic" panose="020B0502020202020204" pitchFamily="34" charset="0"/>
              </a:rPr>
              <a:t>)</a:t>
            </a:r>
          </a:p>
        </p:txBody>
      </p:sp>
    </p:spTree>
    <p:extLst>
      <p:ext uri="{BB962C8B-B14F-4D97-AF65-F5344CB8AC3E}">
        <p14:creationId xmlns:p14="http://schemas.microsoft.com/office/powerpoint/2010/main" val="212402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752118"/>
            <a:ext cx="10515600" cy="811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Relative Formula Mass</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Thursday, 22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964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641DCF-AA2D-D848-9553-EC4F5D3A2CA3}"/>
              </a:ext>
            </a:extLst>
          </p:cNvPr>
          <p:cNvSpPr>
            <a:spLocks noGrp="1"/>
          </p:cNvSpPr>
          <p:nvPr>
            <p:ph type="title"/>
          </p:nvPr>
        </p:nvSpPr>
        <p:spPr>
          <a:xfrm>
            <a:off x="315713" y="0"/>
            <a:ext cx="10620000" cy="720000"/>
          </a:xfrm>
        </p:spPr>
        <p:txBody>
          <a:bodyPr/>
          <a:lstStyle/>
          <a:p>
            <a:r>
              <a:rPr lang="en-GB" dirty="0">
                <a:latin typeface="Century Gothic" panose="020B0502020202020204" pitchFamily="34" charset="0"/>
              </a:rPr>
              <a:t>You: Calculating relative formula mass</a:t>
            </a:r>
          </a:p>
        </p:txBody>
      </p:sp>
      <p:sp>
        <p:nvSpPr>
          <p:cNvPr id="4" name="Rectangle 3">
            <a:extLst>
              <a:ext uri="{FF2B5EF4-FFF2-40B4-BE49-F238E27FC236}">
                <a16:creationId xmlns:a16="http://schemas.microsoft.com/office/drawing/2014/main" id="{A729DB0B-A797-4033-B125-77E415D0C00C}"/>
              </a:ext>
            </a:extLst>
          </p:cNvPr>
          <p:cNvSpPr/>
          <p:nvPr/>
        </p:nvSpPr>
        <p:spPr>
          <a:xfrm>
            <a:off x="472947" y="916985"/>
            <a:ext cx="6569235" cy="584775"/>
          </a:xfrm>
          <a:prstGeom prst="rect">
            <a:avLst/>
          </a:prstGeom>
        </p:spPr>
        <p:txBody>
          <a:bodyPr wrap="square">
            <a:spAutoFit/>
          </a:bodyPr>
          <a:lstStyle/>
          <a:p>
            <a:pPr algn="just"/>
            <a:r>
              <a:rPr lang="en-GB" sz="3200" b="1" dirty="0">
                <a:latin typeface="Century Gothic" panose="020B0502020202020204" pitchFamily="34" charset="0"/>
              </a:rPr>
              <a:t>Calcium phosphate, Ca</a:t>
            </a:r>
            <a:r>
              <a:rPr lang="en-GB" sz="3200" b="1" baseline="-25000" dirty="0">
                <a:latin typeface="Century Gothic" panose="020B0502020202020204" pitchFamily="34" charset="0"/>
              </a:rPr>
              <a:t>3</a:t>
            </a:r>
            <a:r>
              <a:rPr lang="en-GB" sz="3200" b="1" dirty="0">
                <a:latin typeface="Century Gothic" panose="020B0502020202020204" pitchFamily="34" charset="0"/>
              </a:rPr>
              <a:t>(PO</a:t>
            </a:r>
            <a:r>
              <a:rPr lang="en-GB" sz="3200" b="1" baseline="-25000" dirty="0">
                <a:latin typeface="Century Gothic" panose="020B0502020202020204" pitchFamily="34" charset="0"/>
              </a:rPr>
              <a:t>4</a:t>
            </a:r>
            <a:r>
              <a:rPr lang="en-GB" sz="3200" b="1" dirty="0">
                <a:latin typeface="Century Gothic" panose="020B0502020202020204" pitchFamily="34" charset="0"/>
              </a:rPr>
              <a:t>)</a:t>
            </a:r>
            <a:r>
              <a:rPr lang="en-GB" sz="3200" b="1" baseline="-25000" dirty="0">
                <a:latin typeface="Century Gothic" panose="020B0502020202020204" pitchFamily="34" charset="0"/>
              </a:rPr>
              <a:t>2</a:t>
            </a:r>
            <a:endParaRPr lang="en-GB" sz="3200" b="1" dirty="0">
              <a:latin typeface="Century Gothic" panose="020B0502020202020204" pitchFamily="34" charset="0"/>
            </a:endParaRPr>
          </a:p>
        </p:txBody>
      </p:sp>
      <p:sp>
        <p:nvSpPr>
          <p:cNvPr id="6" name="Rectangle 5">
            <a:extLst>
              <a:ext uri="{FF2B5EF4-FFF2-40B4-BE49-F238E27FC236}">
                <a16:creationId xmlns:a16="http://schemas.microsoft.com/office/drawing/2014/main" id="{F2D8D61F-2271-4735-8ABB-DF4707B7AF07}"/>
              </a:ext>
            </a:extLst>
          </p:cNvPr>
          <p:cNvSpPr/>
          <p:nvPr/>
        </p:nvSpPr>
        <p:spPr>
          <a:xfrm>
            <a:off x="579915" y="1729740"/>
            <a:ext cx="7036789" cy="1200329"/>
          </a:xfrm>
          <a:prstGeom prst="rect">
            <a:avLst/>
          </a:prstGeom>
        </p:spPr>
        <p:txBody>
          <a:bodyPr wrap="square">
            <a:spAutoFit/>
          </a:bodyPr>
          <a:lstStyle/>
          <a:p>
            <a:r>
              <a:rPr lang="en-GB" sz="2400" b="1" dirty="0">
                <a:solidFill>
                  <a:schemeClr val="accent1"/>
                </a:solidFill>
                <a:latin typeface="Century Gothic"/>
              </a:rPr>
              <a:t>Ca is Calcium, 40</a:t>
            </a:r>
          </a:p>
          <a:p>
            <a:r>
              <a:rPr lang="en-GB" sz="2400" b="1" dirty="0">
                <a:solidFill>
                  <a:schemeClr val="accent1"/>
                </a:solidFill>
                <a:latin typeface="Century Gothic"/>
              </a:rPr>
              <a:t>P is Phosphate, 31</a:t>
            </a:r>
          </a:p>
          <a:p>
            <a:r>
              <a:rPr lang="en-GB" sz="2400" b="1" dirty="0">
                <a:solidFill>
                  <a:schemeClr val="accent1"/>
                </a:solidFill>
                <a:latin typeface="Century Gothic"/>
              </a:rPr>
              <a:t>O is Oxygen, 16</a:t>
            </a:r>
          </a:p>
        </p:txBody>
      </p:sp>
      <p:sp>
        <p:nvSpPr>
          <p:cNvPr id="8" name="Rectangle 7">
            <a:extLst>
              <a:ext uri="{FF2B5EF4-FFF2-40B4-BE49-F238E27FC236}">
                <a16:creationId xmlns:a16="http://schemas.microsoft.com/office/drawing/2014/main" id="{AA5AF064-DF71-3B48-BC10-6F707411D84E}"/>
              </a:ext>
            </a:extLst>
          </p:cNvPr>
          <p:cNvSpPr/>
          <p:nvPr/>
        </p:nvSpPr>
        <p:spPr>
          <a:xfrm>
            <a:off x="7235687" y="504737"/>
            <a:ext cx="3989499" cy="5975179"/>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400" b="1" dirty="0">
                <a:solidFill>
                  <a:schemeClr val="tx1"/>
                </a:solidFill>
                <a:latin typeface="Century Gothic" panose="020B0502020202020204" pitchFamily="34" charset="0"/>
              </a:rPr>
              <a:t>Steps:</a:t>
            </a:r>
            <a:endParaRPr lang="en-GB" sz="2400" dirty="0">
              <a:solidFill>
                <a:schemeClr val="tx1"/>
              </a:solidFill>
              <a:latin typeface="Century Gothic" panose="020B0502020202020204" pitchFamily="34" charset="0"/>
            </a:endParaRPr>
          </a:p>
          <a:p>
            <a:endParaRPr lang="en-GB" sz="2400" dirty="0">
              <a:solidFill>
                <a:schemeClr val="tx1"/>
              </a:solidFill>
              <a:latin typeface="Century Gothic" panose="020B0502020202020204" pitchFamily="34" charset="0"/>
            </a:endParaRPr>
          </a:p>
          <a:p>
            <a:r>
              <a:rPr lang="en-GB" sz="2400" dirty="0">
                <a:solidFill>
                  <a:schemeClr val="tx1"/>
                </a:solidFill>
                <a:latin typeface="Century Gothic" panose="020B0502020202020204" pitchFamily="34" charset="0"/>
              </a:rPr>
              <a:t>1. Write out the </a:t>
            </a:r>
            <a:r>
              <a:rPr lang="en-GB" sz="2400" b="1" dirty="0">
                <a:solidFill>
                  <a:schemeClr val="tx1"/>
                </a:solidFill>
                <a:latin typeface="Century Gothic" panose="020B0502020202020204" pitchFamily="34" charset="0"/>
              </a:rPr>
              <a:t>elements </a:t>
            </a:r>
            <a:r>
              <a:rPr lang="en-GB" sz="2400" dirty="0">
                <a:solidFill>
                  <a:schemeClr val="tx1"/>
                </a:solidFill>
                <a:latin typeface="Century Gothic" panose="020B0502020202020204" pitchFamily="34" charset="0"/>
              </a:rPr>
              <a:t>and their </a:t>
            </a:r>
            <a:r>
              <a:rPr lang="en-GB" sz="2400" b="1" dirty="0">
                <a:solidFill>
                  <a:schemeClr val="tx1"/>
                </a:solidFill>
                <a:latin typeface="Century Gothic" panose="020B0502020202020204" pitchFamily="34" charset="0"/>
              </a:rPr>
              <a:t>relative atomic masses</a:t>
            </a:r>
          </a:p>
        </p:txBody>
      </p:sp>
      <p:sp>
        <p:nvSpPr>
          <p:cNvPr id="9" name="Rectangle 8">
            <a:extLst>
              <a:ext uri="{FF2B5EF4-FFF2-40B4-BE49-F238E27FC236}">
                <a16:creationId xmlns:a16="http://schemas.microsoft.com/office/drawing/2014/main" id="{D04D273D-78DB-1241-A8E7-B4C7695155CA}"/>
              </a:ext>
            </a:extLst>
          </p:cNvPr>
          <p:cNvSpPr/>
          <p:nvPr/>
        </p:nvSpPr>
        <p:spPr>
          <a:xfrm>
            <a:off x="579189" y="3244334"/>
            <a:ext cx="6096000" cy="1200329"/>
          </a:xfrm>
          <a:prstGeom prst="rect">
            <a:avLst/>
          </a:prstGeom>
        </p:spPr>
        <p:txBody>
          <a:bodyPr>
            <a:spAutoFit/>
          </a:bodyPr>
          <a:lstStyle/>
          <a:p>
            <a:r>
              <a:rPr lang="en-GB" sz="2400" b="1" dirty="0">
                <a:solidFill>
                  <a:schemeClr val="accent1"/>
                </a:solidFill>
                <a:latin typeface="Century Gothic"/>
              </a:rPr>
              <a:t>Calcium: 3</a:t>
            </a:r>
          </a:p>
          <a:p>
            <a:r>
              <a:rPr lang="en-GB" sz="2400" b="1" dirty="0">
                <a:solidFill>
                  <a:schemeClr val="accent1"/>
                </a:solidFill>
                <a:latin typeface="Century Gothic"/>
              </a:rPr>
              <a:t>Phosphate : 2</a:t>
            </a:r>
          </a:p>
          <a:p>
            <a:r>
              <a:rPr lang="en-GB" sz="2400" b="1" dirty="0">
                <a:solidFill>
                  <a:schemeClr val="accent1"/>
                </a:solidFill>
                <a:latin typeface="Century Gothic"/>
              </a:rPr>
              <a:t>Oxygen: 8</a:t>
            </a:r>
          </a:p>
        </p:txBody>
      </p:sp>
      <p:sp>
        <p:nvSpPr>
          <p:cNvPr id="10" name="Rectangle 9">
            <a:extLst>
              <a:ext uri="{FF2B5EF4-FFF2-40B4-BE49-F238E27FC236}">
                <a16:creationId xmlns:a16="http://schemas.microsoft.com/office/drawing/2014/main" id="{C5C17B45-DE89-C148-BD41-F0CDD4352BCD}"/>
              </a:ext>
            </a:extLst>
          </p:cNvPr>
          <p:cNvSpPr/>
          <p:nvPr/>
        </p:nvSpPr>
        <p:spPr>
          <a:xfrm>
            <a:off x="625573" y="4738822"/>
            <a:ext cx="6096000" cy="1200329"/>
          </a:xfrm>
          <a:prstGeom prst="rect">
            <a:avLst/>
          </a:prstGeom>
        </p:spPr>
        <p:txBody>
          <a:bodyPr>
            <a:spAutoFit/>
          </a:bodyPr>
          <a:lstStyle/>
          <a:p>
            <a:r>
              <a:rPr lang="en-GB" sz="2400" b="1" dirty="0">
                <a:solidFill>
                  <a:schemeClr val="accent1"/>
                </a:solidFill>
                <a:latin typeface="Century Gothic"/>
              </a:rPr>
              <a:t>Calcium: 40 x 3 = 120</a:t>
            </a:r>
          </a:p>
          <a:p>
            <a:r>
              <a:rPr lang="en-GB" sz="2400" b="1" dirty="0">
                <a:solidFill>
                  <a:schemeClr val="accent1"/>
                </a:solidFill>
                <a:latin typeface="Century Gothic"/>
              </a:rPr>
              <a:t>Phosphate : 31 x 2 = 62</a:t>
            </a:r>
          </a:p>
          <a:p>
            <a:r>
              <a:rPr lang="en-GB" sz="2400" b="1" dirty="0">
                <a:solidFill>
                  <a:schemeClr val="accent1"/>
                </a:solidFill>
                <a:latin typeface="Century Gothic"/>
              </a:rPr>
              <a:t>Oxygen: 16 x 8 = 128</a:t>
            </a:r>
          </a:p>
        </p:txBody>
      </p:sp>
      <p:sp>
        <p:nvSpPr>
          <p:cNvPr id="11" name="Rectangle 10">
            <a:extLst>
              <a:ext uri="{FF2B5EF4-FFF2-40B4-BE49-F238E27FC236}">
                <a16:creationId xmlns:a16="http://schemas.microsoft.com/office/drawing/2014/main" id="{1D32A509-6139-4548-928A-371184924DCE}"/>
              </a:ext>
            </a:extLst>
          </p:cNvPr>
          <p:cNvSpPr/>
          <p:nvPr/>
        </p:nvSpPr>
        <p:spPr>
          <a:xfrm>
            <a:off x="605426" y="6169984"/>
            <a:ext cx="2901756" cy="461665"/>
          </a:xfrm>
          <a:prstGeom prst="rect">
            <a:avLst/>
          </a:prstGeom>
        </p:spPr>
        <p:txBody>
          <a:bodyPr wrap="none">
            <a:spAutoFit/>
          </a:bodyPr>
          <a:lstStyle/>
          <a:p>
            <a:r>
              <a:rPr lang="en-GB" sz="2400" b="1" dirty="0">
                <a:solidFill>
                  <a:schemeClr val="accent1"/>
                </a:solidFill>
                <a:latin typeface="Century Gothic"/>
              </a:rPr>
              <a:t>120 +62+128 = 310</a:t>
            </a:r>
            <a:endParaRPr lang="en-GB" sz="2400" b="1" u="sng" dirty="0">
              <a:solidFill>
                <a:schemeClr val="accent1"/>
              </a:solidFill>
              <a:latin typeface="Century Gothic"/>
            </a:endParaRPr>
          </a:p>
        </p:txBody>
      </p:sp>
      <p:sp>
        <p:nvSpPr>
          <p:cNvPr id="12" name="Rectangle 11">
            <a:extLst>
              <a:ext uri="{FF2B5EF4-FFF2-40B4-BE49-F238E27FC236}">
                <a16:creationId xmlns:a16="http://schemas.microsoft.com/office/drawing/2014/main" id="{CFA13BAE-09A5-A34E-9B34-042A8D35C1F7}"/>
              </a:ext>
            </a:extLst>
          </p:cNvPr>
          <p:cNvSpPr/>
          <p:nvPr/>
        </p:nvSpPr>
        <p:spPr>
          <a:xfrm>
            <a:off x="7295322" y="2291998"/>
            <a:ext cx="3989500" cy="1200329"/>
          </a:xfrm>
          <a:prstGeom prst="rect">
            <a:avLst/>
          </a:prstGeom>
        </p:spPr>
        <p:txBody>
          <a:bodyPr wrap="square">
            <a:spAutoFit/>
          </a:bodyPr>
          <a:lstStyle/>
          <a:p>
            <a:r>
              <a:rPr lang="en-GB" sz="2400" dirty="0">
                <a:latin typeface="Century Gothic" panose="020B0502020202020204" pitchFamily="34" charset="0"/>
              </a:rPr>
              <a:t>2. Use the formula to write the </a:t>
            </a:r>
            <a:r>
              <a:rPr lang="en-GB" sz="2400" b="1" dirty="0">
                <a:latin typeface="Century Gothic" panose="020B0502020202020204" pitchFamily="34" charset="0"/>
              </a:rPr>
              <a:t>number of atoms </a:t>
            </a:r>
            <a:r>
              <a:rPr lang="en-GB" sz="2400" dirty="0">
                <a:latin typeface="Century Gothic" panose="020B0502020202020204" pitchFamily="34" charset="0"/>
              </a:rPr>
              <a:t>of each element</a:t>
            </a:r>
          </a:p>
        </p:txBody>
      </p:sp>
      <p:sp>
        <p:nvSpPr>
          <p:cNvPr id="13" name="Rectangle 12">
            <a:extLst>
              <a:ext uri="{FF2B5EF4-FFF2-40B4-BE49-F238E27FC236}">
                <a16:creationId xmlns:a16="http://schemas.microsoft.com/office/drawing/2014/main" id="{8E5D3502-E3C8-684C-942B-04C08531F3AF}"/>
              </a:ext>
            </a:extLst>
          </p:cNvPr>
          <p:cNvSpPr/>
          <p:nvPr/>
        </p:nvSpPr>
        <p:spPr>
          <a:xfrm>
            <a:off x="7354957" y="3428999"/>
            <a:ext cx="3929864" cy="1938992"/>
          </a:xfrm>
          <a:prstGeom prst="rect">
            <a:avLst/>
          </a:prstGeom>
        </p:spPr>
        <p:txBody>
          <a:bodyPr wrap="square">
            <a:spAutoFit/>
          </a:bodyPr>
          <a:lstStyle/>
          <a:p>
            <a:r>
              <a:rPr lang="en-GB" sz="2400" dirty="0">
                <a:latin typeface="Century Gothic" panose="020B0502020202020204" pitchFamily="34" charset="0"/>
              </a:rPr>
              <a:t>3. Calculate the </a:t>
            </a:r>
            <a:r>
              <a:rPr lang="en-GB" sz="2400" b="1" dirty="0">
                <a:latin typeface="Century Gothic" panose="020B0502020202020204" pitchFamily="34" charset="0"/>
              </a:rPr>
              <a:t>mass of the atoms </a:t>
            </a:r>
            <a:r>
              <a:rPr lang="en-GB" sz="2400" dirty="0">
                <a:latin typeface="Century Gothic" panose="020B0502020202020204" pitchFamily="34" charset="0"/>
              </a:rPr>
              <a:t>of each element (Relative atomic mass x number of atoms)</a:t>
            </a:r>
          </a:p>
        </p:txBody>
      </p:sp>
      <p:sp>
        <p:nvSpPr>
          <p:cNvPr id="14" name="Rectangle 13">
            <a:extLst>
              <a:ext uri="{FF2B5EF4-FFF2-40B4-BE49-F238E27FC236}">
                <a16:creationId xmlns:a16="http://schemas.microsoft.com/office/drawing/2014/main" id="{413FAF73-CB75-E943-8C1E-3ABE11E24BF4}"/>
              </a:ext>
            </a:extLst>
          </p:cNvPr>
          <p:cNvSpPr/>
          <p:nvPr/>
        </p:nvSpPr>
        <p:spPr>
          <a:xfrm>
            <a:off x="7394713" y="5228071"/>
            <a:ext cx="3870230" cy="1200329"/>
          </a:xfrm>
          <a:prstGeom prst="rect">
            <a:avLst/>
          </a:prstGeom>
        </p:spPr>
        <p:txBody>
          <a:bodyPr wrap="square">
            <a:spAutoFit/>
          </a:bodyPr>
          <a:lstStyle/>
          <a:p>
            <a:r>
              <a:rPr lang="en-GB" sz="2400" dirty="0">
                <a:latin typeface="Century Gothic" panose="020B0502020202020204" pitchFamily="34" charset="0"/>
              </a:rPr>
              <a:t>4. </a:t>
            </a:r>
            <a:r>
              <a:rPr lang="en-GB" sz="2400" b="1" dirty="0">
                <a:latin typeface="Century Gothic" panose="020B0502020202020204" pitchFamily="34" charset="0"/>
              </a:rPr>
              <a:t>Add up the total mass </a:t>
            </a:r>
            <a:r>
              <a:rPr lang="en-GB" sz="2400" dirty="0">
                <a:latin typeface="Century Gothic" panose="020B0502020202020204" pitchFamily="34" charset="0"/>
              </a:rPr>
              <a:t>of the elements (this is your M</a:t>
            </a:r>
            <a:r>
              <a:rPr lang="en-GB" sz="2400" baseline="-25000" dirty="0">
                <a:latin typeface="Century Gothic" panose="020B0502020202020204" pitchFamily="34" charset="0"/>
              </a:rPr>
              <a:t>r</a:t>
            </a:r>
            <a:r>
              <a:rPr lang="en-GB" sz="2400" dirty="0">
                <a:latin typeface="Century Gothic" panose="020B0502020202020204" pitchFamily="34" charset="0"/>
              </a:rPr>
              <a:t>)</a:t>
            </a:r>
          </a:p>
        </p:txBody>
      </p:sp>
    </p:spTree>
    <p:extLst>
      <p:ext uri="{BB962C8B-B14F-4D97-AF65-F5344CB8AC3E}">
        <p14:creationId xmlns:p14="http://schemas.microsoft.com/office/powerpoint/2010/main" val="175173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9" grpId="0"/>
      <p:bldP spid="10" grpId="0"/>
      <p:bldP spid="11" grpId="0"/>
      <p:bldP spid="12" grpId="0"/>
      <p:bldP spid="13"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779DD7-B652-0DE4-BC0C-21B3CB9A87F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9F73766-EB13-D69D-024B-6B44CDB02EB7}"/>
              </a:ext>
            </a:extLst>
          </p:cNvPr>
          <p:cNvPicPr>
            <a:picLocks noChangeAspect="1"/>
          </p:cNvPicPr>
          <p:nvPr/>
        </p:nvPicPr>
        <p:blipFill>
          <a:blip r:embed="rId3"/>
          <a:stretch>
            <a:fillRect/>
          </a:stretch>
        </p:blipFill>
        <p:spPr>
          <a:xfrm>
            <a:off x="215078" y="254000"/>
            <a:ext cx="12172464" cy="6350000"/>
          </a:xfrm>
          <a:prstGeom prst="rect">
            <a:avLst/>
          </a:prstGeom>
        </p:spPr>
      </p:pic>
    </p:spTree>
    <p:extLst>
      <p:ext uri="{BB962C8B-B14F-4D97-AF65-F5344CB8AC3E}">
        <p14:creationId xmlns:p14="http://schemas.microsoft.com/office/powerpoint/2010/main" val="66661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45F89-9528-D372-2E50-D1038756D31C}"/>
            </a:ext>
          </a:extLst>
        </p:cNvPr>
        <p:cNvGrpSpPr/>
        <p:nvPr/>
      </p:nvGrpSpPr>
      <p:grpSpPr>
        <a:xfrm>
          <a:off x="0" y="0"/>
          <a:ext cx="0" cy="0"/>
          <a:chOff x="0" y="0"/>
          <a:chExt cx="0" cy="0"/>
        </a:xfrm>
      </p:grpSpPr>
      <p:pic>
        <p:nvPicPr>
          <p:cNvPr id="2" name="Picture 1" descr="A screenshot of a cell phone&#10;&#10;AI-generated content may be incorrect.">
            <a:extLst>
              <a:ext uri="{FF2B5EF4-FFF2-40B4-BE49-F238E27FC236}">
                <a16:creationId xmlns:a16="http://schemas.microsoft.com/office/drawing/2014/main" id="{D2F8DD55-BD7E-61AB-35D7-5C7CBA750014}"/>
              </a:ext>
            </a:extLst>
          </p:cNvPr>
          <p:cNvPicPr>
            <a:picLocks noChangeAspect="1"/>
          </p:cNvPicPr>
          <p:nvPr/>
        </p:nvPicPr>
        <p:blipFill>
          <a:blip r:embed="rId3"/>
          <a:srcRect r="59746"/>
          <a:stretch>
            <a:fillRect/>
          </a:stretch>
        </p:blipFill>
        <p:spPr>
          <a:xfrm>
            <a:off x="2237279" y="-321734"/>
            <a:ext cx="4056380" cy="7179734"/>
          </a:xfrm>
          <a:prstGeom prst="rect">
            <a:avLst/>
          </a:prstGeom>
        </p:spPr>
      </p:pic>
    </p:spTree>
    <p:extLst>
      <p:ext uri="{BB962C8B-B14F-4D97-AF65-F5344CB8AC3E}">
        <p14:creationId xmlns:p14="http://schemas.microsoft.com/office/powerpoint/2010/main" val="3140502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B95841A-EFCB-54F1-B91C-D7F46188CDEB}"/>
            </a:ext>
          </a:extLst>
        </p:cNvPr>
        <p:cNvGrpSpPr/>
        <p:nvPr/>
      </p:nvGrpSpPr>
      <p:grpSpPr>
        <a:xfrm>
          <a:off x="0" y="0"/>
          <a:ext cx="0" cy="0"/>
          <a:chOff x="0" y="0"/>
          <a:chExt cx="0" cy="0"/>
        </a:xfrm>
      </p:grpSpPr>
      <p:pic>
        <p:nvPicPr>
          <p:cNvPr id="3" name="Picture 2" descr="A white background with black text&#10;&#10;AI-generated content may be incorrect.">
            <a:extLst>
              <a:ext uri="{FF2B5EF4-FFF2-40B4-BE49-F238E27FC236}">
                <a16:creationId xmlns:a16="http://schemas.microsoft.com/office/drawing/2014/main" id="{C019C4A8-4E15-10F5-E723-67390CBBD935}"/>
              </a:ext>
            </a:extLst>
          </p:cNvPr>
          <p:cNvPicPr>
            <a:picLocks noChangeAspect="1"/>
          </p:cNvPicPr>
          <p:nvPr/>
        </p:nvPicPr>
        <p:blipFill>
          <a:blip r:embed="rId3"/>
          <a:stretch>
            <a:fillRect/>
          </a:stretch>
        </p:blipFill>
        <p:spPr>
          <a:xfrm>
            <a:off x="193428" y="1194266"/>
            <a:ext cx="11998572" cy="4469468"/>
          </a:xfrm>
          <a:prstGeom prst="rect">
            <a:avLst/>
          </a:prstGeom>
        </p:spPr>
      </p:pic>
    </p:spTree>
    <p:extLst>
      <p:ext uri="{BB962C8B-B14F-4D97-AF65-F5344CB8AC3E}">
        <p14:creationId xmlns:p14="http://schemas.microsoft.com/office/powerpoint/2010/main" val="1125882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67609" y="243512"/>
            <a:ext cx="11108716" cy="6370975"/>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relative formula mass for NH</a:t>
            </a:r>
            <a:r>
              <a:rPr lang="en-GB" sz="2400" baseline="-25000" dirty="0">
                <a:latin typeface="Century Gothic" panose="020B0502020202020204" pitchFamily="34" charset="0"/>
              </a:rPr>
              <a:t>3</a:t>
            </a:r>
            <a:r>
              <a:rPr lang="en-GB" sz="2400" dirty="0">
                <a:latin typeface="Century Gothic" panose="020B0502020202020204" pitchFamily="34" charset="0"/>
              </a:rPr>
              <a:t> is… (A</a:t>
            </a:r>
            <a:r>
              <a:rPr lang="en-GB" sz="2400" baseline="-25000" dirty="0">
                <a:latin typeface="Century Gothic" panose="020B0502020202020204" pitchFamily="34" charset="0"/>
              </a:rPr>
              <a:t>r</a:t>
            </a:r>
            <a:r>
              <a:rPr lang="en-GB" sz="2400" dirty="0">
                <a:latin typeface="Century Gothic" panose="020B0502020202020204" pitchFamily="34" charset="0"/>
              </a:rPr>
              <a:t>: N = 14; H = 1)</a:t>
            </a:r>
          </a:p>
          <a:p>
            <a:pPr marL="914400" lvl="1" indent="-457200">
              <a:buFont typeface="Wingdings" pitchFamily="2" charset="2"/>
              <a:buChar char="q"/>
            </a:pPr>
            <a:r>
              <a:rPr lang="en-GB" sz="2400" dirty="0">
                <a:latin typeface="Century Gothic" panose="020B0502020202020204" pitchFamily="34" charset="0"/>
              </a:rPr>
              <a:t>A. 17</a:t>
            </a:r>
          </a:p>
          <a:p>
            <a:pPr marL="914400" lvl="1" indent="-457200">
              <a:buFont typeface="Wingdings" pitchFamily="2" charset="2"/>
              <a:buChar char="q"/>
            </a:pPr>
            <a:r>
              <a:rPr lang="en-GB" sz="2400" dirty="0">
                <a:latin typeface="Century Gothic" panose="020B0502020202020204" pitchFamily="34" charset="0"/>
              </a:rPr>
              <a:t>B. 15</a:t>
            </a:r>
          </a:p>
          <a:p>
            <a:pPr marL="914400" lvl="1" indent="-457200">
              <a:buFont typeface="Wingdings" pitchFamily="2" charset="2"/>
              <a:buChar char="q"/>
            </a:pPr>
            <a:r>
              <a:rPr lang="en-GB" sz="2400" dirty="0">
                <a:latin typeface="Century Gothic" panose="020B0502020202020204" pitchFamily="34" charset="0"/>
              </a:rPr>
              <a:t>C. 45</a:t>
            </a:r>
          </a:p>
          <a:p>
            <a:pPr lvl="1"/>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relative formula mass for Fe</a:t>
            </a:r>
            <a:r>
              <a:rPr lang="en-GB" sz="2400" baseline="-25000" dirty="0">
                <a:latin typeface="Century Gothic" panose="020B0502020202020204" pitchFamily="34" charset="0"/>
              </a:rPr>
              <a:t>2</a:t>
            </a:r>
            <a:r>
              <a:rPr lang="en-GB" sz="2400" dirty="0">
                <a:latin typeface="Century Gothic" panose="020B0502020202020204" pitchFamily="34" charset="0"/>
              </a:rPr>
              <a:t>O</a:t>
            </a:r>
            <a:r>
              <a:rPr lang="en-GB" sz="2400" baseline="-25000" dirty="0">
                <a:latin typeface="Century Gothic" panose="020B0502020202020204" pitchFamily="34" charset="0"/>
              </a:rPr>
              <a:t>3</a:t>
            </a:r>
            <a:r>
              <a:rPr lang="en-GB" sz="2400" dirty="0">
                <a:latin typeface="Century Gothic" panose="020B0502020202020204" pitchFamily="34" charset="0"/>
              </a:rPr>
              <a:t> is… </a:t>
            </a:r>
          </a:p>
          <a:p>
            <a:pPr marL="800100" lvl="1" indent="-342900">
              <a:buFont typeface="Wingdings" pitchFamily="2" charset="2"/>
              <a:buChar char="q"/>
            </a:pPr>
            <a:r>
              <a:rPr lang="en-GB" sz="2400" dirty="0">
                <a:latin typeface="Century Gothic" panose="020B0502020202020204" pitchFamily="34" charset="0"/>
              </a:rPr>
              <a:t>A. 384</a:t>
            </a:r>
          </a:p>
          <a:p>
            <a:pPr marL="914400" lvl="1" indent="-457200">
              <a:buFont typeface="Wingdings" pitchFamily="2" charset="2"/>
              <a:buChar char="q"/>
            </a:pPr>
            <a:r>
              <a:rPr lang="en-GB" sz="2400" dirty="0">
                <a:latin typeface="Century Gothic" panose="020B0502020202020204" pitchFamily="34" charset="0"/>
              </a:rPr>
              <a:t>B. 160</a:t>
            </a:r>
          </a:p>
          <a:p>
            <a:pPr marL="914400" lvl="1" indent="-457200">
              <a:buFont typeface="Wingdings" pitchFamily="2" charset="2"/>
              <a:buChar char="q"/>
            </a:pPr>
            <a:r>
              <a:rPr lang="en-GB" sz="2400" dirty="0">
                <a:latin typeface="Century Gothic" panose="020B0502020202020204" pitchFamily="34" charset="0"/>
              </a:rPr>
              <a:t>C. 76</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Complete the sentence. The relative formula mass is</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The sum of the atomic mass of protons and electrons in a compound</a:t>
            </a:r>
          </a:p>
          <a:p>
            <a:pPr marL="914400" lvl="1" indent="-457200">
              <a:buFont typeface="Wingdings" pitchFamily="2" charset="2"/>
              <a:buChar char="q"/>
            </a:pPr>
            <a:r>
              <a:rPr lang="en-GB" sz="2400" dirty="0">
                <a:latin typeface="Century Gothic" panose="020B0502020202020204" pitchFamily="34" charset="0"/>
              </a:rPr>
              <a:t>B. The sum of the relative atomic masses of the elements in a compound</a:t>
            </a:r>
          </a:p>
          <a:p>
            <a:pPr marL="914400" lvl="1" indent="-457200">
              <a:buFont typeface="Wingdings" pitchFamily="2" charset="2"/>
              <a:buChar char="q"/>
            </a:pPr>
            <a:r>
              <a:rPr lang="en-GB" sz="2400" dirty="0">
                <a:latin typeface="Century Gothic" panose="020B0502020202020204" pitchFamily="34" charset="0"/>
              </a:rPr>
              <a:t>C. The sum of the relative atomic masses in an element</a:t>
            </a:r>
          </a:p>
        </p:txBody>
      </p:sp>
      <p:sp>
        <p:nvSpPr>
          <p:cNvPr id="3" name="TextBox 2">
            <a:extLst>
              <a:ext uri="{FF2B5EF4-FFF2-40B4-BE49-F238E27FC236}">
                <a16:creationId xmlns:a16="http://schemas.microsoft.com/office/drawing/2014/main" id="{EE37B8F0-0657-CD44-8410-E9312BF2A757}"/>
              </a:ext>
            </a:extLst>
          </p:cNvPr>
          <p:cNvSpPr txBox="1"/>
          <p:nvPr/>
        </p:nvSpPr>
        <p:spPr>
          <a:xfrm>
            <a:off x="719093" y="761784"/>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262DF9BD-ABAC-C340-AC5E-C2239D5DB3CE}"/>
              </a:ext>
            </a:extLst>
          </p:cNvPr>
          <p:cNvSpPr txBox="1"/>
          <p:nvPr/>
        </p:nvSpPr>
        <p:spPr>
          <a:xfrm>
            <a:off x="719093" y="2945882"/>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5D5B9CDC-1F95-EC41-A0AE-A4666D6FFCEE}"/>
              </a:ext>
            </a:extLst>
          </p:cNvPr>
          <p:cNvSpPr txBox="1"/>
          <p:nvPr/>
        </p:nvSpPr>
        <p:spPr>
          <a:xfrm>
            <a:off x="726030" y="5129980"/>
            <a:ext cx="530915" cy="646331"/>
          </a:xfrm>
          <a:prstGeom prst="rect">
            <a:avLst/>
          </a:prstGeom>
          <a:noFill/>
        </p:spPr>
        <p:txBody>
          <a:bodyPr wrap="none" rtlCol="0">
            <a:spAutoFit/>
          </a:body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4673-1242-2F81-582F-73200EABE76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CC09C5-CC30-EC62-4078-C36724C88A35}"/>
              </a:ext>
            </a:extLst>
          </p:cNvPr>
          <p:cNvPicPr>
            <a:picLocks noChangeAspect="1"/>
          </p:cNvPicPr>
          <p:nvPr/>
        </p:nvPicPr>
        <p:blipFill>
          <a:blip r:embed="rId3"/>
          <a:srcRect t="6897" b="55236"/>
          <a:stretch>
            <a:fillRect/>
          </a:stretch>
        </p:blipFill>
        <p:spPr>
          <a:xfrm>
            <a:off x="-217521" y="-64269"/>
            <a:ext cx="12409521" cy="6876801"/>
          </a:xfrm>
          <a:prstGeom prst="rect">
            <a:avLst/>
          </a:prstGeom>
        </p:spPr>
      </p:pic>
      <p:sp>
        <p:nvSpPr>
          <p:cNvPr id="7"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452534F4-107D-D566-36B3-00B08F5582C0}"/>
              </a:ext>
            </a:extLst>
          </p:cNvPr>
          <p:cNvSpPr>
            <a:spLocks noGrp="1"/>
          </p:cNvSpPr>
          <p:nvPr>
            <p:ph idx="1"/>
          </p:nvPr>
        </p:nvSpPr>
        <p:spPr>
          <a:xfrm>
            <a:off x="937759" y="109737"/>
            <a:ext cx="11370216" cy="6767064"/>
          </a:xfrm>
          <a:solidFill>
            <a:schemeClr val="bg1"/>
          </a:solidFill>
        </p:spPr>
        <p:txBody>
          <a:bodyPr vert="horz" lIns="91440" tIns="45720" rIns="91440" bIns="45720" rtlCol="0" anchor="t">
            <a:noAutofit/>
          </a:bodyPr>
          <a:lstStyle/>
          <a:p>
            <a:pPr marL="0" indent="0">
              <a:buNone/>
            </a:pPr>
            <a:r>
              <a:rPr lang="en-GB" sz="3200" dirty="0">
                <a:solidFill>
                  <a:schemeClr val="accent3"/>
                </a:solidFill>
              </a:rPr>
              <a:t>Answers:</a:t>
            </a:r>
          </a:p>
          <a:p>
            <a:pPr marL="0" indent="0">
              <a:buNone/>
            </a:pPr>
            <a:endParaRPr lang="en-GB" sz="3200" dirty="0">
              <a:solidFill>
                <a:schemeClr val="accent3"/>
              </a:solidFill>
            </a:endParaRPr>
          </a:p>
          <a:p>
            <a:pPr marL="514350" indent="-514350">
              <a:buFont typeface="+mj-lt"/>
              <a:buAutoNum type="arabicPeriod"/>
            </a:pPr>
            <a:r>
              <a:rPr lang="en-US" sz="3200" b="1" dirty="0">
                <a:solidFill>
                  <a:schemeClr val="accent3"/>
                </a:solidFill>
              </a:rPr>
              <a:t>B. Relative atomic mass</a:t>
            </a:r>
            <a:endParaRPr lang="en-US" sz="3200" dirty="0">
              <a:solidFill>
                <a:schemeClr val="accent3"/>
              </a:solidFill>
            </a:endParaRPr>
          </a:p>
          <a:p>
            <a:pPr marL="514350" indent="-514350">
              <a:buFont typeface="+mj-lt"/>
              <a:buAutoNum type="arabicPeriod"/>
            </a:pPr>
            <a:r>
              <a:rPr lang="en-US" sz="3200" b="1" dirty="0">
                <a:solidFill>
                  <a:schemeClr val="accent3"/>
                </a:solidFill>
              </a:rPr>
              <a:t>relative atomic mass</a:t>
            </a:r>
            <a:endParaRPr lang="en-US" sz="3200" dirty="0">
              <a:solidFill>
                <a:schemeClr val="accent3"/>
              </a:solidFill>
            </a:endParaRPr>
          </a:p>
          <a:p>
            <a:pPr marL="514350" indent="-514350">
              <a:buFont typeface="+mj-lt"/>
              <a:buAutoNum type="arabicPeriod"/>
            </a:pPr>
            <a:r>
              <a:rPr lang="en-US" sz="3200" b="1" dirty="0">
                <a:solidFill>
                  <a:schemeClr val="accent3"/>
                </a:solidFill>
              </a:rPr>
              <a:t>one</a:t>
            </a:r>
            <a:endParaRPr lang="en-US" sz="3200" dirty="0">
              <a:solidFill>
                <a:schemeClr val="accent3"/>
              </a:solidFill>
            </a:endParaRPr>
          </a:p>
          <a:p>
            <a:pPr marL="514350" indent="-514350">
              <a:buFont typeface="+mj-lt"/>
              <a:buAutoNum type="arabicPeriod"/>
            </a:pPr>
            <a:r>
              <a:rPr lang="en-US" sz="3200" b="1" dirty="0">
                <a:solidFill>
                  <a:schemeClr val="accent3"/>
                </a:solidFill>
              </a:rPr>
              <a:t>32</a:t>
            </a:r>
            <a:endParaRPr lang="en-US" sz="3200" dirty="0">
              <a:solidFill>
                <a:schemeClr val="accent3"/>
              </a:solidFill>
            </a:endParaRPr>
          </a:p>
          <a:p>
            <a:pPr marL="514350" indent="-514350">
              <a:buFont typeface="+mj-lt"/>
              <a:buAutoNum type="arabicPeriod"/>
            </a:pPr>
            <a:r>
              <a:rPr lang="en-US" sz="3200" b="1" dirty="0">
                <a:solidFill>
                  <a:schemeClr val="accent3"/>
                </a:solidFill>
              </a:rPr>
              <a:t>80</a:t>
            </a:r>
            <a:endParaRPr lang="en-US" sz="3200" dirty="0">
              <a:solidFill>
                <a:schemeClr val="accent3"/>
              </a:solidFill>
            </a:endParaRPr>
          </a:p>
          <a:p>
            <a:pPr marL="514350" indent="-514350">
              <a:buFont typeface="+mj-lt"/>
              <a:buAutoNum type="arabicPeriod"/>
            </a:pPr>
            <a:r>
              <a:rPr lang="en-US" sz="3200" b="1" dirty="0">
                <a:solidFill>
                  <a:schemeClr val="accent3"/>
                </a:solidFill>
              </a:rPr>
              <a:t>44	</a:t>
            </a:r>
            <a:r>
              <a:rPr lang="en-US" sz="3200" i="1" dirty="0">
                <a:solidFill>
                  <a:schemeClr val="accent3"/>
                </a:solidFill>
              </a:rPr>
              <a:t>(working: 12 + (2 × 16) = 44)</a:t>
            </a:r>
            <a:endParaRPr lang="en-US" sz="3200" dirty="0">
              <a:solidFill>
                <a:schemeClr val="accent3"/>
              </a:solidFill>
            </a:endParaRPr>
          </a:p>
          <a:p>
            <a:pPr marL="0" indent="0">
              <a:buNone/>
            </a:pPr>
            <a:endParaRPr lang="en-GB" sz="3200" dirty="0">
              <a:solidFill>
                <a:schemeClr val="accent3"/>
              </a:solidFill>
            </a:endParaRPr>
          </a:p>
          <a:p>
            <a:pPr marL="0" indent="0">
              <a:buNone/>
            </a:pPr>
            <a:endParaRPr lang="en-GB" sz="1600" dirty="0">
              <a:solidFill>
                <a:srgbClr val="00B050"/>
              </a:solidFill>
            </a:endParaRPr>
          </a:p>
          <a:p>
            <a:pPr marL="0" indent="0">
              <a:buNone/>
            </a:pPr>
            <a:endParaRPr lang="en-GB" sz="2400" dirty="0">
              <a:solidFill>
                <a:srgbClr val="00B050"/>
              </a:solidFill>
            </a:endParaRPr>
          </a:p>
          <a:p>
            <a:pPr marL="0" indent="0">
              <a:buNone/>
            </a:pPr>
            <a:endParaRPr lang="en-GB" sz="2400" dirty="0">
              <a:solidFill>
                <a:srgbClr val="00B050"/>
              </a:solidFill>
            </a:endParaRPr>
          </a:p>
        </p:txBody>
      </p:sp>
      <p:sp>
        <p:nvSpPr>
          <p:cNvPr id="17" name="TextBox 16">
            <a:extLst>
              <a:ext uri="{FF2B5EF4-FFF2-40B4-BE49-F238E27FC236}">
                <a16:creationId xmlns:a16="http://schemas.microsoft.com/office/drawing/2014/main" id="{BD0D3CA3-6987-4F78-0549-D5CEE43E00DC}"/>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2052" name="Picture 4" descr="GCSE Geography Weather Hazards SoW | Teaching Resources">
            <a:extLst>
              <a:ext uri="{FF2B5EF4-FFF2-40B4-BE49-F238E27FC236}">
                <a16:creationId xmlns:a16="http://schemas.microsoft.com/office/drawing/2014/main" id="{F9B2C84D-F068-094B-A595-EBA4ABA72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018" y="-1"/>
            <a:ext cx="2382982" cy="13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4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D3E5-7265-0674-6968-ADB798D54E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A95BAA-F6BD-C93C-3791-DFD8C1AB9B5B}"/>
              </a:ext>
            </a:extLst>
          </p:cNvPr>
          <p:cNvSpPr>
            <a:spLocks noGrp="1"/>
          </p:cNvSpPr>
          <p:nvPr>
            <p:ph type="title"/>
          </p:nvPr>
        </p:nvSpPr>
        <p:spPr>
          <a:xfrm>
            <a:off x="838200" y="280718"/>
            <a:ext cx="10515600" cy="1325563"/>
          </a:xfrm>
        </p:spPr>
        <p:txBody>
          <a:bodyPr/>
          <a:lstStyle/>
          <a:p>
            <a:r>
              <a:rPr lang="en-GB" dirty="0"/>
              <a:t>MWB Quiz</a:t>
            </a:r>
          </a:p>
        </p:txBody>
      </p:sp>
      <p:sp>
        <p:nvSpPr>
          <p:cNvPr id="5" name="TextBox 4">
            <a:extLst>
              <a:ext uri="{FF2B5EF4-FFF2-40B4-BE49-F238E27FC236}">
                <a16:creationId xmlns:a16="http://schemas.microsoft.com/office/drawing/2014/main" id="{9D86C9C8-0F1F-3170-CE49-EEAC097417E4}"/>
              </a:ext>
            </a:extLst>
          </p:cNvPr>
          <p:cNvSpPr txBox="1"/>
          <p:nvPr/>
        </p:nvSpPr>
        <p:spPr>
          <a:xfrm>
            <a:off x="212250" y="1770710"/>
            <a:ext cx="10964594" cy="4585871"/>
          </a:xfrm>
          <a:prstGeom prst="rect">
            <a:avLst/>
          </a:prstGeom>
          <a:noFill/>
        </p:spPr>
        <p:txBody>
          <a:bodyPr wrap="square">
            <a:spAutoFit/>
          </a:bodyPr>
          <a:lstStyle/>
          <a:p>
            <a:pPr marL="514350" indent="-514350">
              <a:buFont typeface="+mj-lt"/>
              <a:buAutoNum type="arabicPeriod"/>
            </a:pPr>
            <a:r>
              <a:rPr lang="en-US" sz="2400" dirty="0">
                <a:latin typeface="Century Gothic" panose="020B0502020202020204" pitchFamily="34" charset="0"/>
              </a:rPr>
              <a:t>What is the number of protons in an element? </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the combined number of protons and neutrons in an element? </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a substance made up of two or more different elements chemically bonded together? </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a material consisting of two or more different substances that are not chemically combined? </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the term for a </a:t>
            </a:r>
            <a:r>
              <a:rPr lang="en-US" sz="2800" dirty="0">
                <a:latin typeface="Century Gothic" panose="020B0502020202020204" pitchFamily="34" charset="0"/>
              </a:rPr>
              <a:t>low concentration of a solution? </a:t>
            </a:r>
            <a:endParaRPr lang="en-US" sz="2800" b="1" dirty="0">
              <a:solidFill>
                <a:schemeClr val="accent6"/>
              </a:solidFill>
              <a:latin typeface="Century Gothic" panose="020B0502020202020204" pitchFamily="34" charset="0"/>
            </a:endParaRPr>
          </a:p>
        </p:txBody>
      </p:sp>
      <p:sp>
        <p:nvSpPr>
          <p:cNvPr id="3" name="Rectangle 2">
            <a:extLst>
              <a:ext uri="{FF2B5EF4-FFF2-40B4-BE49-F238E27FC236}">
                <a16:creationId xmlns:a16="http://schemas.microsoft.com/office/drawing/2014/main" id="{72EF6058-B702-E95B-AE08-BBEF00F58963}"/>
              </a:ext>
            </a:extLst>
          </p:cNvPr>
          <p:cNvSpPr/>
          <p:nvPr/>
        </p:nvSpPr>
        <p:spPr>
          <a:xfrm>
            <a:off x="200526" y="2525217"/>
            <a:ext cx="11744055" cy="780690"/>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A698AA4-5069-5AC0-ACC5-CA5F5E5B6213}"/>
              </a:ext>
            </a:extLst>
          </p:cNvPr>
          <p:cNvSpPr/>
          <p:nvPr/>
        </p:nvSpPr>
        <p:spPr>
          <a:xfrm>
            <a:off x="212250" y="3622431"/>
            <a:ext cx="11744055" cy="780691"/>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DFE9A962-69A8-FEDC-171D-11F14B9295CF}"/>
              </a:ext>
            </a:extLst>
          </p:cNvPr>
          <p:cNvSpPr/>
          <p:nvPr/>
        </p:nvSpPr>
        <p:spPr>
          <a:xfrm>
            <a:off x="200526" y="4698290"/>
            <a:ext cx="11744055" cy="926125"/>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767D869-1F05-FF47-F4E2-CB5A4788F13B}"/>
              </a:ext>
            </a:extLst>
          </p:cNvPr>
          <p:cNvSpPr/>
          <p:nvPr/>
        </p:nvSpPr>
        <p:spPr>
          <a:xfrm>
            <a:off x="200526" y="5865842"/>
            <a:ext cx="11744055" cy="76675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213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a:xfrm>
            <a:off x="838200" y="280718"/>
            <a:ext cx="10515600" cy="1325563"/>
          </a:xfrm>
        </p:spPr>
        <p:txBody>
          <a:bodyPr/>
          <a:lstStyle/>
          <a:p>
            <a:r>
              <a:rPr lang="en-GB" dirty="0"/>
              <a:t>MWB Quiz</a:t>
            </a:r>
          </a:p>
        </p:txBody>
      </p:sp>
      <p:sp>
        <p:nvSpPr>
          <p:cNvPr id="5" name="TextBox 4">
            <a:extLst>
              <a:ext uri="{FF2B5EF4-FFF2-40B4-BE49-F238E27FC236}">
                <a16:creationId xmlns:a16="http://schemas.microsoft.com/office/drawing/2014/main" id="{90830B15-D898-FFC4-8710-69AD70657E8A}"/>
              </a:ext>
            </a:extLst>
          </p:cNvPr>
          <p:cNvSpPr txBox="1"/>
          <p:nvPr/>
        </p:nvSpPr>
        <p:spPr>
          <a:xfrm>
            <a:off x="389206" y="1373138"/>
            <a:ext cx="10964594" cy="4524315"/>
          </a:xfrm>
          <a:prstGeom prst="rect">
            <a:avLst/>
          </a:prstGeom>
          <a:noFill/>
        </p:spPr>
        <p:txBody>
          <a:bodyPr wrap="square">
            <a:spAutoFit/>
          </a:bodyPr>
          <a:lstStyle/>
          <a:p>
            <a:pPr marL="514350" indent="-514350">
              <a:buFont typeface="+mj-lt"/>
              <a:buAutoNum type="arabicPeriod"/>
            </a:pPr>
            <a:r>
              <a:rPr lang="en-US" sz="2400" dirty="0">
                <a:latin typeface="Century Gothic" panose="020B0502020202020204" pitchFamily="34" charset="0"/>
              </a:rPr>
              <a:t>What is the number of protons in an element? </a:t>
            </a:r>
            <a:r>
              <a:rPr lang="en-US" sz="2400" b="1" dirty="0">
                <a:solidFill>
                  <a:schemeClr val="accent6"/>
                </a:solidFill>
                <a:latin typeface="Century Gothic" panose="020B0502020202020204" pitchFamily="34" charset="0"/>
              </a:rPr>
              <a:t>Atomic number</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the combined number of protons and neutrons in an element? </a:t>
            </a:r>
            <a:r>
              <a:rPr lang="en-US" sz="2400" b="1" dirty="0">
                <a:solidFill>
                  <a:schemeClr val="accent6"/>
                </a:solidFill>
                <a:latin typeface="Century Gothic" panose="020B0502020202020204" pitchFamily="34" charset="0"/>
              </a:rPr>
              <a:t>Mass number</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a substance made up of two or more different elements chemically bonded together? </a:t>
            </a:r>
            <a:r>
              <a:rPr lang="en-US" sz="2400" b="1" dirty="0">
                <a:solidFill>
                  <a:schemeClr val="accent6"/>
                </a:solidFill>
                <a:latin typeface="Century Gothic" panose="020B0502020202020204" pitchFamily="34" charset="0"/>
              </a:rPr>
              <a:t>Compound</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a material consisting of two or more different substances that are not chemically combined? </a:t>
            </a:r>
            <a:r>
              <a:rPr lang="en-US" sz="2400" b="1" dirty="0">
                <a:solidFill>
                  <a:schemeClr val="accent6"/>
                </a:solidFill>
                <a:latin typeface="Century Gothic" panose="020B0502020202020204" pitchFamily="34" charset="0"/>
              </a:rPr>
              <a:t>Mixture</a:t>
            </a:r>
          </a:p>
          <a:p>
            <a:pPr marL="514350" indent="-514350">
              <a:buFont typeface="+mj-lt"/>
              <a:buAutoNum type="arabicPeriod"/>
            </a:pPr>
            <a:endParaRPr lang="en-US" sz="2400" b="1" dirty="0">
              <a:solidFill>
                <a:schemeClr val="accent6"/>
              </a:solidFill>
              <a:latin typeface="Century Gothic" panose="020B0502020202020204" pitchFamily="34" charset="0"/>
            </a:endParaRPr>
          </a:p>
          <a:p>
            <a:pPr marL="514350" indent="-514350">
              <a:buFont typeface="+mj-lt"/>
              <a:buAutoNum type="arabicPeriod"/>
            </a:pPr>
            <a:r>
              <a:rPr lang="en-US" sz="2400" dirty="0">
                <a:latin typeface="Century Gothic" panose="020B0502020202020204" pitchFamily="34" charset="0"/>
              </a:rPr>
              <a:t>What is the term for a low concentration of a solution? </a:t>
            </a:r>
            <a:r>
              <a:rPr lang="en-US" sz="2400" b="1" dirty="0">
                <a:solidFill>
                  <a:schemeClr val="accent6"/>
                </a:solidFill>
                <a:latin typeface="Century Gothic" panose="020B0502020202020204" pitchFamily="34" charset="0"/>
              </a:rPr>
              <a:t>Dilute</a:t>
            </a:r>
          </a:p>
        </p:txBody>
      </p:sp>
    </p:spTree>
    <p:extLst>
      <p:ext uri="{BB962C8B-B14F-4D97-AF65-F5344CB8AC3E}">
        <p14:creationId xmlns:p14="http://schemas.microsoft.com/office/powerpoint/2010/main" val="3678047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Recall that relative atomic mass can be written as </a:t>
            </a:r>
            <a:r>
              <a:rPr lang="en-GB" sz="2400" b="1" dirty="0">
                <a:latin typeface="Century Gothic" panose="020B0502020202020204" pitchFamily="34" charset="0"/>
              </a:rPr>
              <a:t>A</a:t>
            </a:r>
            <a:r>
              <a:rPr lang="en-GB" sz="2400" b="1" baseline="-25000" dirty="0">
                <a:latin typeface="Century Gothic" panose="020B0502020202020204" pitchFamily="34" charset="0"/>
              </a:rPr>
              <a:t>r </a:t>
            </a:r>
            <a:r>
              <a:rPr lang="en-GB" sz="2400" dirty="0">
                <a:latin typeface="Century Gothic" panose="020B0502020202020204" pitchFamily="34" charset="0"/>
              </a:rPr>
              <a:t>and relative formula mass can be written as </a:t>
            </a:r>
            <a:r>
              <a:rPr lang="en-GB" sz="2400" b="1" dirty="0">
                <a:latin typeface="Century Gothic" panose="020B0502020202020204" pitchFamily="34" charset="0"/>
              </a:rPr>
              <a:t>M</a:t>
            </a:r>
            <a:r>
              <a:rPr lang="en-GB" sz="2400" b="1" baseline="-25000" dirty="0">
                <a:latin typeface="Century Gothic" panose="020B0502020202020204" pitchFamily="34" charset="0"/>
              </a:rPr>
              <a:t>r.</a:t>
            </a: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relative atomic mass of an element</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relative formula mass for a compound.</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930731"/>
            <a:ext cx="436185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atomic mass</a:t>
            </a:r>
          </a:p>
        </p:txBody>
      </p:sp>
      <p:sp>
        <p:nvSpPr>
          <p:cNvPr id="11" name="Rectangle 10">
            <a:extLst>
              <a:ext uri="{FF2B5EF4-FFF2-40B4-BE49-F238E27FC236}">
                <a16:creationId xmlns:a16="http://schemas.microsoft.com/office/drawing/2014/main" id="{E884FB05-00B8-2E4B-826B-63C1D729B5A8}"/>
              </a:ext>
            </a:extLst>
          </p:cNvPr>
          <p:cNvSpPr/>
          <p:nvPr/>
        </p:nvSpPr>
        <p:spPr>
          <a:xfrm>
            <a:off x="4600349" y="5745145"/>
            <a:ext cx="436185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formula mass</a:t>
            </a:r>
          </a:p>
        </p:txBody>
      </p:sp>
      <p:sp>
        <p:nvSpPr>
          <p:cNvPr id="12" name="Rectangle 11">
            <a:extLst>
              <a:ext uri="{FF2B5EF4-FFF2-40B4-BE49-F238E27FC236}">
                <a16:creationId xmlns:a16="http://schemas.microsoft.com/office/drawing/2014/main" id="{5E0626FC-9D3E-7C4B-AC24-A79C8A6073DE}"/>
              </a:ext>
            </a:extLst>
          </p:cNvPr>
          <p:cNvSpPr/>
          <p:nvPr/>
        </p:nvSpPr>
        <p:spPr>
          <a:xfrm>
            <a:off x="1980581" y="5745145"/>
            <a:ext cx="257154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a:t>
            </a:r>
          </a:p>
        </p:txBody>
      </p:sp>
    </p:spTree>
    <p:extLst>
      <p:ext uri="{BB962C8B-B14F-4D97-AF65-F5344CB8AC3E}">
        <p14:creationId xmlns:p14="http://schemas.microsoft.com/office/powerpoint/2010/main" val="27482742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81996" y="159100"/>
            <a:ext cx="11206439" cy="2308324"/>
          </a:xfrm>
          <a:prstGeom prst="rect">
            <a:avLst/>
          </a:prstGeom>
          <a:noFill/>
        </p:spPr>
        <p:txBody>
          <a:bodyPr wrap="square" rtlCol="0">
            <a:spAutoFit/>
          </a:bodyPr>
          <a:lstStyle/>
          <a:p>
            <a:r>
              <a:rPr lang="en-GB" sz="2400" b="1" dirty="0">
                <a:latin typeface="Century Gothic" panose="020B0502020202020204" pitchFamily="34" charset="0"/>
              </a:rPr>
              <a:t>Relative </a:t>
            </a:r>
            <a:r>
              <a:rPr lang="en-GB" sz="2400" b="1" u="sng" dirty="0">
                <a:latin typeface="Century Gothic" panose="020B0502020202020204" pitchFamily="34" charset="0"/>
              </a:rPr>
              <a:t>Atomic</a:t>
            </a:r>
            <a:r>
              <a:rPr lang="en-GB" sz="2400" b="1" dirty="0">
                <a:latin typeface="Century Gothic" panose="020B0502020202020204" pitchFamily="34" charset="0"/>
              </a:rPr>
              <a:t> Mass</a:t>
            </a:r>
          </a:p>
          <a:p>
            <a:endParaRPr lang="en-GB" sz="2400" b="1" dirty="0">
              <a:latin typeface="Century Gothic" panose="020B0502020202020204" pitchFamily="34" charset="0"/>
            </a:endParaRPr>
          </a:p>
          <a:p>
            <a:r>
              <a:rPr lang="en-GB" sz="2400" dirty="0">
                <a:latin typeface="Century Gothic" panose="020B0502020202020204" pitchFamily="34" charset="0"/>
              </a:rPr>
              <a:t>Atoms are very small and have very little mass. So instead of using their actual mass in kg, their </a:t>
            </a:r>
            <a:r>
              <a:rPr lang="en-GB" sz="2400" b="1" dirty="0">
                <a:latin typeface="Century Gothic" panose="020B0502020202020204" pitchFamily="34" charset="0"/>
              </a:rPr>
              <a:t>relative</a:t>
            </a:r>
            <a:r>
              <a:rPr lang="en-GB" sz="2400" dirty="0">
                <a:latin typeface="Century Gothic" panose="020B0502020202020204" pitchFamily="34" charset="0"/>
              </a:rPr>
              <a:t> masses are used. This is the </a:t>
            </a:r>
            <a:r>
              <a:rPr lang="en-GB" sz="2400" b="1" dirty="0">
                <a:latin typeface="Century Gothic" panose="020B0502020202020204" pitchFamily="34" charset="0"/>
              </a:rPr>
              <a:t>relative atomic mass </a:t>
            </a:r>
            <a:r>
              <a:rPr lang="en-GB" sz="2400" dirty="0">
                <a:latin typeface="Century Gothic" panose="020B0502020202020204" pitchFamily="34" charset="0"/>
              </a:rPr>
              <a:t>or </a:t>
            </a:r>
            <a:r>
              <a:rPr lang="en-GB" sz="2400" b="1" dirty="0">
                <a:latin typeface="Century Gothic" panose="020B0502020202020204" pitchFamily="34" charset="0"/>
              </a:rPr>
              <a:t>A</a:t>
            </a:r>
            <a:r>
              <a:rPr lang="en-GB" sz="2400" b="1" baseline="-25000" dirty="0">
                <a:latin typeface="Century Gothic" panose="020B0502020202020204" pitchFamily="34" charset="0"/>
              </a:rPr>
              <a:t>r</a:t>
            </a:r>
            <a:r>
              <a:rPr lang="en-GB" sz="2400" dirty="0">
                <a:latin typeface="Century Gothic" panose="020B0502020202020204" pitchFamily="34" charset="0"/>
              </a:rPr>
              <a:t>.</a:t>
            </a:r>
          </a:p>
          <a:p>
            <a:r>
              <a:rPr lang="en-GB" sz="2400" dirty="0">
                <a:latin typeface="Century Gothic" panose="020B0502020202020204" pitchFamily="34" charset="0"/>
              </a:rPr>
              <a:t> </a:t>
            </a:r>
          </a:p>
        </p:txBody>
      </p:sp>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FF19-BCAC-CC4E-85C0-759931A137FB}"/>
              </a:ext>
            </a:extLst>
          </p:cNvPr>
          <p:cNvSpPr>
            <a:spLocks noGrp="1"/>
          </p:cNvSpPr>
          <p:nvPr>
            <p:ph type="title"/>
          </p:nvPr>
        </p:nvSpPr>
        <p:spPr>
          <a:xfrm>
            <a:off x="540000" y="-1"/>
            <a:ext cx="10028082" cy="720000"/>
          </a:xfrm>
        </p:spPr>
        <p:txBody>
          <a:bodyPr/>
          <a:lstStyle/>
          <a:p>
            <a:r>
              <a:rPr lang="en-GB" dirty="0">
                <a:latin typeface="Century Gothic" panose="020B0502020202020204" pitchFamily="34" charset="0"/>
              </a:rPr>
              <a:t>State the relative atomic mass (A</a:t>
            </a:r>
            <a:r>
              <a:rPr lang="en-GB" baseline="-25000" dirty="0">
                <a:latin typeface="Century Gothic" panose="020B0502020202020204" pitchFamily="34" charset="0"/>
              </a:rPr>
              <a:t>r</a:t>
            </a:r>
            <a:r>
              <a:rPr lang="en-GB" dirty="0">
                <a:latin typeface="Century Gothic" panose="020B0502020202020204" pitchFamily="34" charset="0"/>
              </a:rPr>
              <a:t>) for the following elements.</a:t>
            </a:r>
          </a:p>
        </p:txBody>
      </p:sp>
      <p:sp>
        <p:nvSpPr>
          <p:cNvPr id="3" name="TextBox 2">
            <a:extLst>
              <a:ext uri="{FF2B5EF4-FFF2-40B4-BE49-F238E27FC236}">
                <a16:creationId xmlns:a16="http://schemas.microsoft.com/office/drawing/2014/main" id="{96B5F06E-440C-694E-92DF-4389FB00E580}"/>
              </a:ext>
            </a:extLst>
          </p:cNvPr>
          <p:cNvSpPr txBox="1"/>
          <p:nvPr/>
        </p:nvSpPr>
        <p:spPr>
          <a:xfrm>
            <a:off x="539999" y="1292086"/>
            <a:ext cx="2943013" cy="3539430"/>
          </a:xfrm>
          <a:prstGeom prst="rect">
            <a:avLst/>
          </a:prstGeom>
          <a:noFill/>
        </p:spPr>
        <p:txBody>
          <a:bodyPr wrap="square" rtlCol="0">
            <a:spAutoFit/>
          </a:bodyPr>
          <a:lstStyle/>
          <a:p>
            <a:pPr marL="342900" indent="-342900">
              <a:buFont typeface="+mj-lt"/>
              <a:buAutoNum type="arabicPeriod"/>
            </a:pPr>
            <a:r>
              <a:rPr lang="en-GB" sz="2800" dirty="0">
                <a:latin typeface="Century Gothic" panose="020B0502020202020204" pitchFamily="34" charset="0"/>
              </a:rPr>
              <a:t>Potassium</a:t>
            </a:r>
          </a:p>
          <a:p>
            <a:pPr marL="342900" indent="-342900">
              <a:buFont typeface="+mj-lt"/>
              <a:buAutoNum type="arabicPeriod"/>
            </a:pPr>
            <a:r>
              <a:rPr lang="en-GB" sz="2800" dirty="0">
                <a:latin typeface="Century Gothic" panose="020B0502020202020204" pitchFamily="34" charset="0"/>
              </a:rPr>
              <a:t>Iron</a:t>
            </a:r>
          </a:p>
          <a:p>
            <a:pPr marL="342900" indent="-342900">
              <a:buFont typeface="+mj-lt"/>
              <a:buAutoNum type="arabicPeriod"/>
            </a:pPr>
            <a:r>
              <a:rPr lang="en-GB" sz="2800" dirty="0">
                <a:latin typeface="Century Gothic" panose="020B0502020202020204" pitchFamily="34" charset="0"/>
              </a:rPr>
              <a:t>Neon</a:t>
            </a:r>
          </a:p>
          <a:p>
            <a:pPr marL="342900" indent="-342900">
              <a:buFont typeface="+mj-lt"/>
              <a:buAutoNum type="arabicPeriod"/>
            </a:pPr>
            <a:r>
              <a:rPr lang="en-GB" sz="2800" dirty="0">
                <a:latin typeface="Century Gothic" panose="020B0502020202020204" pitchFamily="34" charset="0"/>
              </a:rPr>
              <a:t>Hydrogen</a:t>
            </a:r>
          </a:p>
          <a:p>
            <a:pPr marL="342900" indent="-342900">
              <a:buFont typeface="+mj-lt"/>
              <a:buAutoNum type="arabicPeriod"/>
            </a:pPr>
            <a:r>
              <a:rPr lang="en-GB" sz="2800" dirty="0">
                <a:latin typeface="Century Gothic" panose="020B0502020202020204" pitchFamily="34" charset="0"/>
              </a:rPr>
              <a:t>Gold</a:t>
            </a:r>
          </a:p>
          <a:p>
            <a:pPr marL="342900" indent="-342900">
              <a:buFont typeface="+mj-lt"/>
              <a:buAutoNum type="arabicPeriod"/>
            </a:pPr>
            <a:r>
              <a:rPr lang="en-GB" sz="2800" dirty="0" err="1">
                <a:latin typeface="Century Gothic" panose="020B0502020202020204" pitchFamily="34" charset="0"/>
              </a:rPr>
              <a:t>Sulfur</a:t>
            </a:r>
            <a:endParaRPr lang="en-GB" sz="2800" dirty="0">
              <a:latin typeface="Century Gothic" panose="020B0502020202020204" pitchFamily="34" charset="0"/>
            </a:endParaRPr>
          </a:p>
          <a:p>
            <a:pPr marL="342900" indent="-342900">
              <a:buFont typeface="+mj-lt"/>
              <a:buAutoNum type="arabicPeriod"/>
            </a:pPr>
            <a:r>
              <a:rPr lang="en-GB" sz="2800" dirty="0">
                <a:latin typeface="Century Gothic" panose="020B0502020202020204" pitchFamily="34" charset="0"/>
              </a:rPr>
              <a:t>Helium</a:t>
            </a:r>
          </a:p>
          <a:p>
            <a:pPr marL="342900" indent="-342900">
              <a:buFont typeface="+mj-lt"/>
              <a:buAutoNum type="arabicPeriod"/>
            </a:pPr>
            <a:r>
              <a:rPr lang="en-GB" sz="2800" dirty="0">
                <a:latin typeface="Century Gothic" panose="020B0502020202020204" pitchFamily="34" charset="0"/>
              </a:rPr>
              <a:t>Magnesium</a:t>
            </a:r>
          </a:p>
        </p:txBody>
      </p:sp>
      <p:sp>
        <p:nvSpPr>
          <p:cNvPr id="5" name="TextBox 4">
            <a:extLst>
              <a:ext uri="{FF2B5EF4-FFF2-40B4-BE49-F238E27FC236}">
                <a16:creationId xmlns:a16="http://schemas.microsoft.com/office/drawing/2014/main" id="{DE015E89-CC10-F847-8A35-591B30C4852A}"/>
              </a:ext>
            </a:extLst>
          </p:cNvPr>
          <p:cNvSpPr txBox="1"/>
          <p:nvPr/>
        </p:nvSpPr>
        <p:spPr>
          <a:xfrm>
            <a:off x="2792406" y="1290880"/>
            <a:ext cx="68681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39</a:t>
            </a:r>
          </a:p>
        </p:txBody>
      </p:sp>
      <p:sp>
        <p:nvSpPr>
          <p:cNvPr id="6" name="TextBox 5">
            <a:extLst>
              <a:ext uri="{FF2B5EF4-FFF2-40B4-BE49-F238E27FC236}">
                <a16:creationId xmlns:a16="http://schemas.microsoft.com/office/drawing/2014/main" id="{F86E1FED-7327-0F4C-AB8B-9F02B75F1CF4}"/>
              </a:ext>
            </a:extLst>
          </p:cNvPr>
          <p:cNvSpPr txBox="1"/>
          <p:nvPr/>
        </p:nvSpPr>
        <p:spPr>
          <a:xfrm>
            <a:off x="1669192" y="1738037"/>
            <a:ext cx="68681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56</a:t>
            </a:r>
          </a:p>
        </p:txBody>
      </p:sp>
      <p:sp>
        <p:nvSpPr>
          <p:cNvPr id="7" name="TextBox 6">
            <a:extLst>
              <a:ext uri="{FF2B5EF4-FFF2-40B4-BE49-F238E27FC236}">
                <a16:creationId xmlns:a16="http://schemas.microsoft.com/office/drawing/2014/main" id="{33932A07-4541-5247-94AB-968CC796E9C4}"/>
              </a:ext>
            </a:extLst>
          </p:cNvPr>
          <p:cNvSpPr txBox="1"/>
          <p:nvPr/>
        </p:nvSpPr>
        <p:spPr>
          <a:xfrm>
            <a:off x="1934583" y="2124755"/>
            <a:ext cx="68681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20</a:t>
            </a:r>
          </a:p>
        </p:txBody>
      </p:sp>
      <p:sp>
        <p:nvSpPr>
          <p:cNvPr id="8" name="TextBox 7">
            <a:extLst>
              <a:ext uri="{FF2B5EF4-FFF2-40B4-BE49-F238E27FC236}">
                <a16:creationId xmlns:a16="http://schemas.microsoft.com/office/drawing/2014/main" id="{FC10E96F-B54A-4A43-863E-277608D9AB92}"/>
              </a:ext>
            </a:extLst>
          </p:cNvPr>
          <p:cNvSpPr txBox="1"/>
          <p:nvPr/>
        </p:nvSpPr>
        <p:spPr>
          <a:xfrm>
            <a:off x="2752475" y="2591659"/>
            <a:ext cx="462852"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1  </a:t>
            </a:r>
          </a:p>
        </p:txBody>
      </p:sp>
      <p:sp>
        <p:nvSpPr>
          <p:cNvPr id="9" name="TextBox 8">
            <a:extLst>
              <a:ext uri="{FF2B5EF4-FFF2-40B4-BE49-F238E27FC236}">
                <a16:creationId xmlns:a16="http://schemas.microsoft.com/office/drawing/2014/main" id="{10AE8BE0-02CB-F741-90A1-DF1024CCDD1E}"/>
              </a:ext>
            </a:extLst>
          </p:cNvPr>
          <p:cNvSpPr txBox="1"/>
          <p:nvPr/>
        </p:nvSpPr>
        <p:spPr>
          <a:xfrm>
            <a:off x="1801391" y="3052658"/>
            <a:ext cx="91077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197</a:t>
            </a:r>
          </a:p>
        </p:txBody>
      </p:sp>
      <p:sp>
        <p:nvSpPr>
          <p:cNvPr id="10" name="TextBox 9">
            <a:extLst>
              <a:ext uri="{FF2B5EF4-FFF2-40B4-BE49-F238E27FC236}">
                <a16:creationId xmlns:a16="http://schemas.microsoft.com/office/drawing/2014/main" id="{EE4C711F-3A38-524F-BF6E-848B13A3A5C4}"/>
              </a:ext>
            </a:extLst>
          </p:cNvPr>
          <p:cNvSpPr txBox="1"/>
          <p:nvPr/>
        </p:nvSpPr>
        <p:spPr>
          <a:xfrm>
            <a:off x="1906055" y="3461054"/>
            <a:ext cx="68681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32</a:t>
            </a:r>
          </a:p>
        </p:txBody>
      </p:sp>
      <p:sp>
        <p:nvSpPr>
          <p:cNvPr id="11" name="TextBox 10">
            <a:extLst>
              <a:ext uri="{FF2B5EF4-FFF2-40B4-BE49-F238E27FC236}">
                <a16:creationId xmlns:a16="http://schemas.microsoft.com/office/drawing/2014/main" id="{13EF1470-D856-C74F-957F-AE717A489A94}"/>
              </a:ext>
            </a:extLst>
          </p:cNvPr>
          <p:cNvSpPr txBox="1"/>
          <p:nvPr/>
        </p:nvSpPr>
        <p:spPr>
          <a:xfrm>
            <a:off x="2152293" y="3884321"/>
            <a:ext cx="462852"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4</a:t>
            </a:r>
          </a:p>
        </p:txBody>
      </p:sp>
      <p:sp>
        <p:nvSpPr>
          <p:cNvPr id="12" name="TextBox 11">
            <a:extLst>
              <a:ext uri="{FF2B5EF4-FFF2-40B4-BE49-F238E27FC236}">
                <a16:creationId xmlns:a16="http://schemas.microsoft.com/office/drawing/2014/main" id="{3A698726-E059-8C4E-A45B-F20075A07B6D}"/>
              </a:ext>
            </a:extLst>
          </p:cNvPr>
          <p:cNvSpPr txBox="1"/>
          <p:nvPr/>
        </p:nvSpPr>
        <p:spPr>
          <a:xfrm>
            <a:off x="3008106" y="4307090"/>
            <a:ext cx="686814" cy="523220"/>
          </a:xfrm>
          <a:prstGeom prst="rect">
            <a:avLst/>
          </a:prstGeom>
          <a:noFill/>
        </p:spPr>
        <p:txBody>
          <a:bodyPr wrap="square" rtlCol="0">
            <a:spAutoFit/>
          </a:bodyPr>
          <a:lstStyle/>
          <a:p>
            <a:r>
              <a:rPr lang="en-GB" sz="2800" b="1" dirty="0">
                <a:solidFill>
                  <a:schemeClr val="accent1"/>
                </a:solidFill>
                <a:latin typeface="Century Gothic" panose="020B0502020202020204" pitchFamily="34" charset="0"/>
              </a:rPr>
              <a:t>24</a:t>
            </a:r>
          </a:p>
        </p:txBody>
      </p:sp>
      <p:sp>
        <p:nvSpPr>
          <p:cNvPr id="14" name="TextBox 13">
            <a:extLst>
              <a:ext uri="{FF2B5EF4-FFF2-40B4-BE49-F238E27FC236}">
                <a16:creationId xmlns:a16="http://schemas.microsoft.com/office/drawing/2014/main" id="{F4FC03C1-9CC8-5DD5-C11B-37EC61A3BADB}"/>
              </a:ext>
            </a:extLst>
          </p:cNvPr>
          <p:cNvSpPr txBox="1"/>
          <p:nvPr/>
        </p:nvSpPr>
        <p:spPr>
          <a:xfrm>
            <a:off x="8061648" y="4052731"/>
            <a:ext cx="3590352" cy="2238113"/>
          </a:xfrm>
          <a:prstGeom prst="rect">
            <a:avLst/>
          </a:prstGeom>
          <a:solidFill>
            <a:schemeClr val="tx2">
              <a:lumMod val="10000"/>
              <a:lumOff val="90000"/>
            </a:schemeClr>
          </a:solidFill>
          <a:ln>
            <a:solidFill>
              <a:schemeClr val="accent1"/>
            </a:solidFill>
          </a:ln>
        </p:spPr>
        <p:txBody>
          <a:bodyPr wrap="square" rtlCol="0">
            <a:spAutoFit/>
          </a:bodyPr>
          <a:lstStyle/>
          <a:p>
            <a:pPr>
              <a:lnSpc>
                <a:spcPct val="150000"/>
              </a:lnSpc>
            </a:pPr>
            <a:r>
              <a:rPr lang="en-US" sz="2400" b="1" dirty="0">
                <a:latin typeface="Century Gothic" panose="020B0502020202020204" pitchFamily="34" charset="0"/>
              </a:rPr>
              <a:t>Time:</a:t>
            </a:r>
            <a:r>
              <a:rPr lang="en-US" sz="2400" dirty="0">
                <a:latin typeface="Century Gothic" panose="020B0502020202020204" pitchFamily="34" charset="0"/>
              </a:rPr>
              <a:t> 2 minutes</a:t>
            </a:r>
            <a:br>
              <a:rPr lang="en-US" sz="2400" dirty="0">
                <a:latin typeface="Century Gothic" panose="020B0502020202020204" pitchFamily="34" charset="0"/>
              </a:rPr>
            </a:br>
            <a:r>
              <a:rPr lang="en-US" sz="2400" b="1" dirty="0">
                <a:latin typeface="Century Gothic" panose="020B0502020202020204" pitchFamily="34" charset="0"/>
              </a:rPr>
              <a:t>Where:</a:t>
            </a:r>
            <a:r>
              <a:rPr lang="en-US" sz="2400" dirty="0">
                <a:latin typeface="Century Gothic" panose="020B0502020202020204" pitchFamily="34" charset="0"/>
              </a:rPr>
              <a:t> In your book</a:t>
            </a:r>
            <a:br>
              <a:rPr lang="en-US" sz="2400" dirty="0">
                <a:latin typeface="Century Gothic" panose="020B0502020202020204" pitchFamily="34" charset="0"/>
              </a:rPr>
            </a:br>
            <a:r>
              <a:rPr lang="en-US" sz="2400" b="1" dirty="0">
                <a:latin typeface="Century Gothic" panose="020B0502020202020204" pitchFamily="34" charset="0"/>
              </a:rPr>
              <a:t>How:</a:t>
            </a:r>
            <a:r>
              <a:rPr lang="en-US" sz="2400" dirty="0">
                <a:latin typeface="Century Gothic" panose="020B0502020202020204" pitchFamily="34" charset="0"/>
              </a:rPr>
              <a:t> Use the periodic table</a:t>
            </a:r>
          </a:p>
        </p:txBody>
      </p:sp>
      <p:pic>
        <p:nvPicPr>
          <p:cNvPr id="15" name="Picture 4" descr="Silent Solo">
            <a:extLst>
              <a:ext uri="{FF2B5EF4-FFF2-40B4-BE49-F238E27FC236}">
                <a16:creationId xmlns:a16="http://schemas.microsoft.com/office/drawing/2014/main" id="{5A928E24-BBBE-582F-F981-9DC78E38F8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8082" y="0"/>
            <a:ext cx="1609298" cy="160929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60B2759-7098-E49F-5A3F-0C9EB08888A9}"/>
              </a:ext>
            </a:extLst>
          </p:cNvPr>
          <p:cNvPicPr>
            <a:picLocks noChangeAspect="1"/>
          </p:cNvPicPr>
          <p:nvPr/>
        </p:nvPicPr>
        <p:blipFill>
          <a:blip r:embed="rId4"/>
          <a:stretch>
            <a:fillRect/>
          </a:stretch>
        </p:blipFill>
        <p:spPr>
          <a:xfrm>
            <a:off x="6183822" y="1653233"/>
            <a:ext cx="4150802" cy="2304071"/>
          </a:xfrm>
          <a:prstGeom prst="rect">
            <a:avLst/>
          </a:prstGeom>
        </p:spPr>
      </p:pic>
    </p:spTree>
    <p:extLst>
      <p:ext uri="{BB962C8B-B14F-4D97-AF65-F5344CB8AC3E}">
        <p14:creationId xmlns:p14="http://schemas.microsoft.com/office/powerpoint/2010/main" val="130298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93BFF4F5-0F63-4DFD-8079-F9749FAF1F9F}">
  <ds:schemaRefs>
    <ds:schemaRef ds:uri="http://schemas.microsoft.com/sharepoint/v3/contenttype/forms"/>
  </ds:schemaRefs>
</ds:datastoreItem>
</file>

<file path=customXml/itemProps2.xml><?xml version="1.0" encoding="utf-8"?>
<ds:datastoreItem xmlns:ds="http://schemas.openxmlformats.org/officeDocument/2006/customXml" ds:itemID="{BFB61993-E3AC-4D15-B4D2-F4077697DF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F352CD0-1AD2-450D-8193-61E8EFAC79ED}">
  <ds:schemaRefs>
    <ds:schemaRef ds:uri="http://schemas.microsoft.com/office/infopath/2007/PartnerControls"/>
    <ds:schemaRef ds:uri="9dd66dd2-dc2f-4e10-8286-f1da66314693"/>
    <ds:schemaRef ds:uri="http://purl.org/dc/dcmitype/"/>
    <ds:schemaRef ds:uri="http://schemas.openxmlformats.org/package/2006/metadata/core-properties"/>
    <ds:schemaRef ds:uri="http://purl.org/dc/elements/1.1/"/>
    <ds:schemaRef ds:uri="http://purl.org/dc/terms/"/>
    <ds:schemaRef ds:uri="e7f29ac3-c74a-46a7-9e80-ec6458dc319f"/>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45989</TotalTime>
  <Words>2666</Words>
  <Application>Microsoft Macintosh PowerPoint</Application>
  <PresentationFormat>Widescreen</PresentationFormat>
  <Paragraphs>275</Paragraphs>
  <Slides>24</Slides>
  <Notes>22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Aptos</vt:lpstr>
      <vt:lpstr>Aptos Display</vt:lpstr>
      <vt:lpstr>Arial</vt:lpstr>
      <vt:lpstr>Calibri</vt:lpstr>
      <vt:lpstr>Century Gothic</vt:lpstr>
      <vt:lpstr>Georgia</vt:lpstr>
      <vt:lpstr>Wingdings</vt:lpstr>
      <vt:lpstr>1_B2.2.11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PowerPoint Presentation</vt:lpstr>
      <vt:lpstr>State the relative atomic mass (Ar) for the following elements.</vt:lpstr>
      <vt:lpstr>Relative Formula Mass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 Calculating relative formula mass</vt:lpstr>
      <vt:lpstr>We: Calculating relative formula mass</vt:lpstr>
      <vt:lpstr>You: Calculating relative formula mass</vt:lpstr>
      <vt:lpstr>PowerPoint Presentation</vt:lpstr>
      <vt:lpstr>PowerPoint Presentation</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218</cp:revision>
  <dcterms:created xsi:type="dcterms:W3CDTF">2019-03-21T11:24:14Z</dcterms:created>
  <dcterms:modified xsi:type="dcterms:W3CDTF">2026-01-23T00:35:25Z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75123500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ies>
</file>